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3" r:id="rId7"/>
    <p:sldId id="264" r:id="rId8"/>
    <p:sldId id="266" r:id="rId9"/>
    <p:sldId id="267" r:id="rId10"/>
    <p:sldId id="292" r:id="rId11"/>
    <p:sldId id="268" r:id="rId12"/>
    <p:sldId id="269" r:id="rId13"/>
    <p:sldId id="270" r:id="rId14"/>
    <p:sldId id="271" r:id="rId15"/>
    <p:sldId id="272" r:id="rId16"/>
    <p:sldId id="274" r:id="rId17"/>
    <p:sldId id="273" r:id="rId18"/>
    <p:sldId id="275" r:id="rId19"/>
    <p:sldId id="276" r:id="rId20"/>
    <p:sldId id="277" r:id="rId21"/>
    <p:sldId id="265"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3" r:id="rId36"/>
    <p:sldId id="294" r:id="rId37"/>
    <p:sldId id="295" r:id="rId38"/>
    <p:sldId id="296" r:id="rId39"/>
    <p:sldId id="297" r:id="rId40"/>
    <p:sldId id="298" r:id="rId41"/>
    <p:sldId id="301" r:id="rId42"/>
    <p:sldId id="300" r:id="rId43"/>
    <p:sldId id="299" r:id="rId44"/>
    <p:sldId id="302" r:id="rId45"/>
    <p:sldId id="303" r:id="rId46"/>
    <p:sldId id="304" r:id="rId47"/>
    <p:sldId id="305" r:id="rId48"/>
    <p:sldId id="306" r:id="rId49"/>
    <p:sldId id="307" r:id="rId50"/>
    <p:sldId id="308" r:id="rId51"/>
    <p:sldId id="309"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9847AE3-EC3F-4369-A084-C1B9851B2505}"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70CA6-5AA1-460D-9274-FDE964393DD7}"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2/6/2013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F70CA6-5AA1-460D-9274-FDE964393DD7}" type="datetimeFigureOut">
              <a:rPr lang="en-US" smtClean="0"/>
              <a:t>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F70CA6-5AA1-460D-9274-FDE964393DD7}" type="datetimeFigureOut">
              <a:rPr lang="en-US" smtClean="0"/>
              <a:t>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4F70CA6-5AA1-460D-9274-FDE964393DD7}" type="datetimeFigureOut">
              <a:rPr lang="en-US" smtClean="0"/>
              <a:t>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2/6/2013</a:t>
            </a:fld>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4F70CA6-5AA1-460D-9274-FDE964393DD7}" type="datetimeFigureOut">
              <a:rPr lang="en-US" smtClean="0"/>
              <a:t>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9847AE3-EC3F-4369-A084-C1B9851B2505}"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1763 - 1776</a:t>
            </a:r>
            <a:endParaRPr lang="en-US" dirty="0"/>
          </a:p>
        </p:txBody>
      </p:sp>
      <p:sp>
        <p:nvSpPr>
          <p:cNvPr id="2" name="Title 1"/>
          <p:cNvSpPr>
            <a:spLocks noGrp="1"/>
          </p:cNvSpPr>
          <p:nvPr>
            <p:ph type="ctrTitle"/>
          </p:nvPr>
        </p:nvSpPr>
        <p:spPr/>
        <p:txBody>
          <a:bodyPr/>
          <a:lstStyle/>
          <a:p>
            <a:r>
              <a:rPr lang="en-US" dirty="0" smtClean="0"/>
              <a:t>The Origins of the American Revolution</a:t>
            </a:r>
            <a:endParaRPr lang="en-US" dirty="0"/>
          </a:p>
        </p:txBody>
      </p:sp>
    </p:spTree>
    <p:extLst>
      <p:ext uri="{BB962C8B-B14F-4D97-AF65-F5344CB8AC3E}">
        <p14:creationId xmlns:p14="http://schemas.microsoft.com/office/powerpoint/2010/main" val="752401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John Locke on Taxation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“It </a:t>
            </a:r>
            <a:r>
              <a:rPr lang="en-US" dirty="0"/>
              <a:t>is true, governments cannot be supported without great charge, and it is fit every one who enjoys his share of the protection, should pay out of his estate his proportion for the maintenance of it. But still it must be with his own consent, i.e. the consent of the majority, giving it either by themselves, or their representatives chosen by them: for if any one shall claim a power to lay and levy taxes on the people, by his own authority, and without such consent of the people, he thereby invades the fundamental law of property, and subverts the end of government: for what property have I in that, which another may by right take, when he pleases, to himself</a:t>
            </a:r>
            <a:r>
              <a:rPr lang="en-US" dirty="0" smtClean="0"/>
              <a:t>?”</a:t>
            </a:r>
            <a:endParaRPr lang="en-US" dirty="0"/>
          </a:p>
        </p:txBody>
      </p:sp>
    </p:spTree>
    <p:extLst>
      <p:ext uri="{BB962C8B-B14F-4D97-AF65-F5344CB8AC3E}">
        <p14:creationId xmlns:p14="http://schemas.microsoft.com/office/powerpoint/2010/main" val="3763464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Representation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Members of Parliament and Englishmen in general, however, did not agree with this interpretation of the events unfolding.  They believed the colonists were very much represented.  The English answer concerns over “Taxation Without Representation” concerns was that Americans were indeed represented in Parliament.   Although no American members were in Parliament, and there were no representatives in the Parliament devoted to the promotion of American-specific demands, all Englishmen were represented by the members of the House of Commons.  Virtual Representation – for the good of the commonweal, was a basic tenet of good government in England. </a:t>
            </a:r>
            <a:endParaRPr lang="en-US" dirty="0"/>
          </a:p>
        </p:txBody>
      </p:sp>
    </p:spTree>
    <p:extLst>
      <p:ext uri="{BB962C8B-B14F-4D97-AF65-F5344CB8AC3E}">
        <p14:creationId xmlns:p14="http://schemas.microsoft.com/office/powerpoint/2010/main" val="2331824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Division of Government</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This is difficult to understand from a 21</a:t>
            </a:r>
            <a:r>
              <a:rPr lang="en-US" baseline="30000" dirty="0" smtClean="0"/>
              <a:t>st</a:t>
            </a:r>
            <a:r>
              <a:rPr lang="en-US" dirty="0" smtClean="0"/>
              <a:t> Century Americans perspective because we have a completely different understanding of government.  We view the three divisions of government as: </a:t>
            </a:r>
          </a:p>
          <a:p>
            <a:endParaRPr lang="en-US" dirty="0"/>
          </a:p>
          <a:p>
            <a:r>
              <a:rPr lang="en-US" dirty="0" smtClean="0"/>
              <a:t>Legislative – Our Congress: The House of Representatives and the United States Senate.</a:t>
            </a:r>
          </a:p>
          <a:p>
            <a:r>
              <a:rPr lang="en-US" dirty="0" smtClean="0"/>
              <a:t>Executive – the President and his Cabinet</a:t>
            </a:r>
          </a:p>
          <a:p>
            <a:r>
              <a:rPr lang="en-US" dirty="0" smtClean="0"/>
              <a:t>Judicial – the Supreme Court and Federal Court System.</a:t>
            </a:r>
          </a:p>
          <a:p>
            <a:endParaRPr lang="en-US" dirty="0"/>
          </a:p>
          <a:p>
            <a:pPr marL="114300" indent="0">
              <a:buNone/>
            </a:pPr>
            <a:r>
              <a:rPr lang="en-US" dirty="0" smtClean="0"/>
              <a:t>18</a:t>
            </a:r>
            <a:r>
              <a:rPr lang="en-US" baseline="30000" dirty="0" smtClean="0"/>
              <a:t>th</a:t>
            </a:r>
            <a:r>
              <a:rPr lang="en-US" dirty="0" smtClean="0"/>
              <a:t> Century Englishmen, however, did not.  They viewed divisions of government in a completely different manner.</a:t>
            </a:r>
            <a:endParaRPr lang="en-US" dirty="0"/>
          </a:p>
        </p:txBody>
      </p:sp>
    </p:spTree>
    <p:extLst>
      <p:ext uri="{BB962C8B-B14F-4D97-AF65-F5344CB8AC3E}">
        <p14:creationId xmlns:p14="http://schemas.microsoft.com/office/powerpoint/2010/main" val="1858612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Englishmen</a:t>
            </a:r>
            <a:endParaRPr lang="en-US" dirty="0"/>
          </a:p>
        </p:txBody>
      </p:sp>
      <p:sp>
        <p:nvSpPr>
          <p:cNvPr id="3" name="Content Placeholder 2"/>
          <p:cNvSpPr>
            <a:spLocks noGrp="1"/>
          </p:cNvSpPr>
          <p:nvPr>
            <p:ph idx="1"/>
          </p:nvPr>
        </p:nvSpPr>
        <p:spPr/>
        <p:txBody>
          <a:bodyPr>
            <a:normAutofit fontScale="85000" lnSpcReduction="20000"/>
          </a:bodyPr>
          <a:lstStyle/>
          <a:p>
            <a:pPr marL="114300" indent="0">
              <a:buNone/>
            </a:pPr>
            <a:r>
              <a:rPr lang="en-US" dirty="0" smtClean="0"/>
              <a:t>For the English, their government – which had been perfected in the 17</a:t>
            </a:r>
            <a:r>
              <a:rPr lang="en-US" baseline="30000" dirty="0" smtClean="0"/>
              <a:t>th</a:t>
            </a:r>
            <a:r>
              <a:rPr lang="en-US" dirty="0" smtClean="0"/>
              <a:t> Century with the rise to power of William and Mary – was supposed to consist of these three branches:</a:t>
            </a:r>
          </a:p>
          <a:p>
            <a:pPr marL="114300" indent="0">
              <a:buNone/>
            </a:pPr>
            <a:endParaRPr lang="en-US" dirty="0"/>
          </a:p>
          <a:p>
            <a:pPr>
              <a:buFont typeface="Wingdings" pitchFamily="2" charset="2"/>
              <a:buChar char="Ø"/>
            </a:pPr>
            <a:r>
              <a:rPr lang="en-US" dirty="0" smtClean="0"/>
              <a:t>The Monarchy – The Enlightened Despot</a:t>
            </a:r>
          </a:p>
          <a:p>
            <a:pPr>
              <a:buFont typeface="Wingdings" pitchFamily="2" charset="2"/>
              <a:buChar char="Ø"/>
            </a:pPr>
            <a:r>
              <a:rPr lang="en-US" dirty="0" smtClean="0"/>
              <a:t>The Oligarchy – The House of Lords</a:t>
            </a:r>
          </a:p>
          <a:p>
            <a:pPr>
              <a:buFont typeface="Wingdings" pitchFamily="2" charset="2"/>
              <a:buChar char="Ø"/>
            </a:pPr>
            <a:r>
              <a:rPr lang="en-US" dirty="0" smtClean="0"/>
              <a:t>Democracy – The House of Commons</a:t>
            </a:r>
          </a:p>
          <a:p>
            <a:pPr marL="114300" indent="0">
              <a:buNone/>
            </a:pPr>
            <a:endParaRPr lang="en-US" dirty="0"/>
          </a:p>
          <a:p>
            <a:pPr marL="114300" indent="0">
              <a:buNone/>
            </a:pPr>
            <a:r>
              <a:rPr lang="en-US" dirty="0" smtClean="0"/>
              <a:t>This division or power consisted of the three types of governments which had worked best over the course of history.  Consider any of the great kingdoms or empires of the China, the Greeks, or the Roman Empires – these methods of government had proven track records.  And most Americans, they would argue, were represented in the House of Commons – a part of Parliament (bicameral legislature.)</a:t>
            </a:r>
            <a:endParaRPr lang="en-US" dirty="0"/>
          </a:p>
        </p:txBody>
      </p:sp>
    </p:spTree>
    <p:extLst>
      <p:ext uri="{BB962C8B-B14F-4D97-AF65-F5344CB8AC3E}">
        <p14:creationId xmlns:p14="http://schemas.microsoft.com/office/powerpoint/2010/main" val="3400219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Reaction to the Stamp Act</a:t>
            </a:r>
            <a:endParaRPr lang="en-US" dirty="0"/>
          </a:p>
        </p:txBody>
      </p:sp>
      <p:sp>
        <p:nvSpPr>
          <p:cNvPr id="5" name="Content Placeholder 4"/>
          <p:cNvSpPr>
            <a:spLocks noGrp="1"/>
          </p:cNvSpPr>
          <p:nvPr>
            <p:ph sz="half" idx="1"/>
          </p:nvPr>
        </p:nvSpPr>
        <p:spPr/>
        <p:txBody>
          <a:bodyPr>
            <a:normAutofit fontScale="62500" lnSpcReduction="20000"/>
          </a:bodyPr>
          <a:lstStyle/>
          <a:p>
            <a:pPr marL="114300" indent="0">
              <a:buNone/>
            </a:pPr>
            <a:r>
              <a:rPr lang="en-US" dirty="0" smtClean="0"/>
              <a:t>The response to the Stamp Act was enormous.  The Sons of Liberty were founded in Boston, and they hung in effigy tax collectors who would dare collect funds from the Parliament issued stamps.  The use of physical intimidation – literally roughing up the tax collectors, vandalizing homes, or threatening anyone who considered accepting the position as a tax collector – was largely successful.  Indeed, no American born colonist would take the position in Massachusetts – for fear of what might happen to them if they attempted to take up the tax.</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061591"/>
            <a:ext cx="4038600" cy="3722243"/>
          </a:xfrm>
        </p:spPr>
      </p:pic>
    </p:spTree>
    <p:extLst>
      <p:ext uri="{BB962C8B-B14F-4D97-AF65-F5344CB8AC3E}">
        <p14:creationId xmlns:p14="http://schemas.microsoft.com/office/powerpoint/2010/main" val="2246279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Stamp Act Congress</a:t>
            </a:r>
            <a:endParaRPr lang="en-US" dirty="0"/>
          </a:p>
        </p:txBody>
      </p:sp>
      <p:sp>
        <p:nvSpPr>
          <p:cNvPr id="6" name="Content Placeholder 5"/>
          <p:cNvSpPr>
            <a:spLocks noGrp="1"/>
          </p:cNvSpPr>
          <p:nvPr>
            <p:ph idx="1"/>
          </p:nvPr>
        </p:nvSpPr>
        <p:spPr/>
        <p:txBody>
          <a:bodyPr>
            <a:normAutofit fontScale="92500"/>
          </a:bodyPr>
          <a:lstStyle/>
          <a:p>
            <a:r>
              <a:rPr lang="en-US" dirty="0" smtClean="0"/>
              <a:t>“That </a:t>
            </a:r>
            <a:r>
              <a:rPr lang="en-US" dirty="0"/>
              <a:t>His Majesty's liege subjects in these colonies, </a:t>
            </a:r>
            <a:r>
              <a:rPr lang="en-US" i="1" u="sng" dirty="0"/>
              <a:t>are entitled to all the inherent rights and liberties </a:t>
            </a:r>
            <a:r>
              <a:rPr lang="en-US" dirty="0"/>
              <a:t>of his natural born subjects within the kingdom of Great-Britain</a:t>
            </a:r>
            <a:r>
              <a:rPr lang="en-US" dirty="0" smtClean="0"/>
              <a:t>.”</a:t>
            </a:r>
            <a:endParaRPr lang="en-US" dirty="0"/>
          </a:p>
          <a:p>
            <a:r>
              <a:rPr lang="en-US" dirty="0" smtClean="0"/>
              <a:t>“That </a:t>
            </a:r>
            <a:r>
              <a:rPr lang="en-US" dirty="0"/>
              <a:t>the late Act of Parliament, entitled, </a:t>
            </a:r>
            <a:r>
              <a:rPr lang="en-US" i="1" dirty="0"/>
              <a:t>An Act for granting and applying certain Stamp Duties, and other Duties, in the British colonies and plantations in America, etc.</a:t>
            </a:r>
            <a:r>
              <a:rPr lang="en-US" dirty="0"/>
              <a:t>, by imposing taxes on the inhabitants of these colonies, and the said Act, and several other Acts, by extending the jurisdiction of the courts of Admiralty beyond its ancient limits, have a manifest tendency to </a:t>
            </a:r>
            <a:r>
              <a:rPr lang="en-US" i="1" u="sng" dirty="0"/>
              <a:t>subvert the rights and liberties of the colonists</a:t>
            </a:r>
            <a:r>
              <a:rPr lang="en-US" dirty="0" smtClean="0"/>
              <a:t>.”</a:t>
            </a:r>
            <a:endParaRPr lang="en-US" dirty="0"/>
          </a:p>
          <a:p>
            <a:endParaRPr lang="en-US" dirty="0"/>
          </a:p>
        </p:txBody>
      </p:sp>
    </p:spTree>
    <p:extLst>
      <p:ext uri="{BB962C8B-B14F-4D97-AF65-F5344CB8AC3E}">
        <p14:creationId xmlns:p14="http://schemas.microsoft.com/office/powerpoint/2010/main" val="3205321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Death of the Stamp Act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752600"/>
            <a:ext cx="7391400" cy="4670251"/>
          </a:xfrm>
        </p:spPr>
      </p:pic>
    </p:spTree>
    <p:extLst>
      <p:ext uri="{BB962C8B-B14F-4D97-AF65-F5344CB8AC3E}">
        <p14:creationId xmlns:p14="http://schemas.microsoft.com/office/powerpoint/2010/main" val="3476607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Declaratory Act</a:t>
            </a:r>
            <a:endParaRPr lang="en-US" dirty="0"/>
          </a:p>
        </p:txBody>
      </p:sp>
      <p:sp>
        <p:nvSpPr>
          <p:cNvPr id="3" name="Content Placeholder 2"/>
          <p:cNvSpPr>
            <a:spLocks noGrp="1"/>
          </p:cNvSpPr>
          <p:nvPr>
            <p:ph idx="1"/>
          </p:nvPr>
        </p:nvSpPr>
        <p:spPr/>
        <p:txBody>
          <a:bodyPr/>
          <a:lstStyle/>
          <a:p>
            <a:r>
              <a:rPr lang="en-US" dirty="0" smtClean="0"/>
              <a:t>The British were forced to repeal the Stamp Act due to the popular revolt which took place in the Colonies.  Although repealing the Act, the Parliament also insisted that they had </a:t>
            </a:r>
            <a:r>
              <a:rPr lang="en-US" i="1" u="sng" dirty="0" smtClean="0"/>
              <a:t>the right </a:t>
            </a:r>
            <a:r>
              <a:rPr lang="en-US" dirty="0" smtClean="0"/>
              <a:t>to tax the colonists at any time.</a:t>
            </a:r>
          </a:p>
          <a:p>
            <a:r>
              <a:rPr lang="en-US" dirty="0" smtClean="0"/>
              <a:t>While Americans celebrated a great victory over the Parliament, England was shocked by the suggestion that they could not tax their subjects, and viewed it as essential to clarify their right!</a:t>
            </a:r>
            <a:endParaRPr lang="en-US" dirty="0"/>
          </a:p>
        </p:txBody>
      </p:sp>
    </p:spTree>
    <p:extLst>
      <p:ext uri="{BB962C8B-B14F-4D97-AF65-F5344CB8AC3E}">
        <p14:creationId xmlns:p14="http://schemas.microsoft.com/office/powerpoint/2010/main" val="3627464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Townshend Acts</a:t>
            </a:r>
            <a:endParaRPr lang="en-US" dirty="0"/>
          </a:p>
        </p:txBody>
      </p:sp>
      <p:sp>
        <p:nvSpPr>
          <p:cNvPr id="3" name="Content Placeholder 2"/>
          <p:cNvSpPr>
            <a:spLocks noGrp="1"/>
          </p:cNvSpPr>
          <p:nvPr>
            <p:ph idx="1"/>
          </p:nvPr>
        </p:nvSpPr>
        <p:spPr/>
        <p:txBody>
          <a:bodyPr/>
          <a:lstStyle/>
          <a:p>
            <a:pPr marL="114300" indent="0">
              <a:buNone/>
            </a:pPr>
            <a:r>
              <a:rPr lang="en-US" dirty="0" smtClean="0"/>
              <a:t>In an effort to reassert themselves, the Townshend Acts were passed.  After the Declaratory Act was passed by the Parliament, they quickly attempted to demonstrate the Empires mastery over the islands by focusing on new revenue collection techniques: </a:t>
            </a:r>
            <a:endParaRPr lang="en-US" dirty="0"/>
          </a:p>
          <a:p>
            <a:r>
              <a:rPr lang="en-US" dirty="0" smtClean="0"/>
              <a:t>Glass, paper, paint, lead, and tea were all targeted.</a:t>
            </a:r>
          </a:p>
          <a:p>
            <a:r>
              <a:rPr lang="en-US" dirty="0" smtClean="0"/>
              <a:t>Vice-Admiralty Courts were re-established.</a:t>
            </a:r>
          </a:p>
          <a:p>
            <a:r>
              <a:rPr lang="en-US" dirty="0" smtClean="0"/>
              <a:t>British troops were deployed.</a:t>
            </a:r>
            <a:endParaRPr lang="en-US" dirty="0"/>
          </a:p>
        </p:txBody>
      </p:sp>
    </p:spTree>
    <p:extLst>
      <p:ext uri="{BB962C8B-B14F-4D97-AF65-F5344CB8AC3E}">
        <p14:creationId xmlns:p14="http://schemas.microsoft.com/office/powerpoint/2010/main" val="697798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Quartering Acts</a:t>
            </a:r>
            <a:endParaRPr lang="en-US" dirty="0"/>
          </a:p>
        </p:txBody>
      </p:sp>
      <p:sp>
        <p:nvSpPr>
          <p:cNvPr id="4" name="Content Placeholder 3"/>
          <p:cNvSpPr>
            <a:spLocks noGrp="1"/>
          </p:cNvSpPr>
          <p:nvPr>
            <p:ph sz="half" idx="1"/>
          </p:nvPr>
        </p:nvSpPr>
        <p:spPr/>
        <p:txBody>
          <a:bodyPr>
            <a:normAutofit fontScale="92500" lnSpcReduction="20000"/>
          </a:bodyPr>
          <a:lstStyle/>
          <a:p>
            <a:pPr marL="114300" indent="0">
              <a:buNone/>
            </a:pPr>
            <a:r>
              <a:rPr lang="en-US" dirty="0" smtClean="0"/>
              <a:t>In 1766, the Parliament required that Americans provide “candles, firing, beds, utensils, salt, vinegar, beer, cider, and rum” for British Soldiers.  This declaration, which forces Americans to pick up the bill for soldiers who they got along with so poorly, is condemned.</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3000" y="1676400"/>
            <a:ext cx="2835513" cy="4629409"/>
          </a:xfrm>
        </p:spPr>
      </p:pic>
    </p:spTree>
    <p:extLst>
      <p:ext uri="{BB962C8B-B14F-4D97-AF65-F5344CB8AC3E}">
        <p14:creationId xmlns:p14="http://schemas.microsoft.com/office/powerpoint/2010/main" val="2310245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Timeline of Events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narrative of The American Revolution has never been in doubt.  There are certain events which took place – and the causes and consequences of these events still resonate in American culture today.</a:t>
            </a:r>
          </a:p>
          <a:p>
            <a:r>
              <a:rPr lang="en-US" dirty="0" smtClean="0"/>
              <a:t>How to interpret the separation of the United States from England is the principle point of contention for historians.  </a:t>
            </a:r>
          </a:p>
          <a:p>
            <a:r>
              <a:rPr lang="en-US" dirty="0" smtClean="0"/>
              <a:t>Some would argue that economic reasons were most responsible for the parting of ways.  Others emphasize political differences.  Evidence tends to suggest that although economic differences were at work, American objections to the taxes, duties, and controls placed on their commerce had more to do with principle than with pennies.</a:t>
            </a:r>
            <a:endParaRPr lang="en-US" dirty="0"/>
          </a:p>
        </p:txBody>
      </p:sp>
    </p:spTree>
    <p:extLst>
      <p:ext uri="{BB962C8B-B14F-4D97-AF65-F5344CB8AC3E}">
        <p14:creationId xmlns:p14="http://schemas.microsoft.com/office/powerpoint/2010/main" val="2442478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Boycotts and Non-importation</a:t>
            </a:r>
            <a:endParaRPr lang="en-US" dirty="0"/>
          </a:p>
        </p:txBody>
      </p:sp>
      <p:sp>
        <p:nvSpPr>
          <p:cNvPr id="3" name="Content Placeholder 2"/>
          <p:cNvSpPr>
            <a:spLocks noGrp="1"/>
          </p:cNvSpPr>
          <p:nvPr>
            <p:ph sz="half" idx="1"/>
          </p:nvPr>
        </p:nvSpPr>
        <p:spPr>
          <a:xfrm>
            <a:off x="426128" y="1719070"/>
            <a:ext cx="4038600" cy="4986529"/>
          </a:xfrm>
        </p:spPr>
        <p:txBody>
          <a:bodyPr>
            <a:normAutofit fontScale="70000" lnSpcReduction="20000"/>
          </a:bodyPr>
          <a:lstStyle/>
          <a:p>
            <a:pPr marL="114300" indent="0">
              <a:buNone/>
            </a:pPr>
            <a:r>
              <a:rPr lang="en-US" dirty="0" smtClean="0"/>
              <a:t>In protest, the American colonists refused to buy English products.  Non-importation treaties and boycotts against English goods were enforced strictly by vigilante groups like the Sons of Liberty – who protected smugglers from customs agents, and punished those who violated the boycotts!  Merchants were not permitted to import goods from England and sell them.  Consumers were banned from purchasing English goods – and held to their commitments by force when necessary.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6593" y="1719263"/>
            <a:ext cx="3641813" cy="4406900"/>
          </a:xfrm>
        </p:spPr>
      </p:pic>
    </p:spTree>
    <p:extLst>
      <p:ext uri="{BB962C8B-B14F-4D97-AF65-F5344CB8AC3E}">
        <p14:creationId xmlns:p14="http://schemas.microsoft.com/office/powerpoint/2010/main" val="1145895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Hancock’s </a:t>
            </a:r>
            <a:r>
              <a:rPr lang="en-US" i="1" u="sng" dirty="0" smtClean="0"/>
              <a:t>Liberty</a:t>
            </a:r>
            <a:endParaRPr lang="en-US" i="1" u="sng"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dirty="0" smtClean="0"/>
              <a:t>When his smuggling vessel, </a:t>
            </a:r>
            <a:r>
              <a:rPr lang="en-US" i="1" dirty="0" smtClean="0"/>
              <a:t>Liberty</a:t>
            </a:r>
            <a:r>
              <a:rPr lang="en-US" dirty="0" smtClean="0"/>
              <a:t>, was stopped and the customs officials were attacked physically for attempting to board the ship, it provoked outrage in England.  Acts of lawlessness were simply impermissible.  </a:t>
            </a:r>
          </a:p>
          <a:p>
            <a:pPr marL="114300" indent="0">
              <a:buNone/>
            </a:pPr>
            <a:endParaRPr lang="en-US" dirty="0" smtClean="0"/>
          </a:p>
          <a:p>
            <a:pPr>
              <a:buFont typeface="Wingdings" pitchFamily="2" charset="2"/>
              <a:buChar char="§"/>
            </a:pPr>
            <a:r>
              <a:rPr lang="en-US" dirty="0" smtClean="0"/>
              <a:t>Hancock’s roughs, presumably, were also responsible for attacking Governor Bernard’s mansion in retaliation.</a:t>
            </a:r>
          </a:p>
          <a:p>
            <a:pPr>
              <a:buFont typeface="Wingdings" pitchFamily="2" charset="2"/>
              <a:buChar char="§"/>
            </a:pPr>
            <a:endParaRPr lang="en-US" dirty="0"/>
          </a:p>
          <a:p>
            <a:pPr>
              <a:buFont typeface="Wingdings" pitchFamily="2" charset="2"/>
              <a:buChar char="§"/>
            </a:pPr>
            <a:r>
              <a:rPr lang="en-US" dirty="0" smtClean="0"/>
              <a:t>This was the last straw, and in 1768, the British sent over 4000 soldiers to Boston to occupy the city.  This was one soldier for every four citizens.</a:t>
            </a:r>
          </a:p>
          <a:p>
            <a:pPr>
              <a:buFont typeface="Wingdings" pitchFamily="2" charset="2"/>
              <a:buChar char="§"/>
            </a:pPr>
            <a:endParaRPr lang="en-US" dirty="0"/>
          </a:p>
          <a:p>
            <a:pPr>
              <a:buFont typeface="Wingdings" pitchFamily="2" charset="2"/>
              <a:buChar char="§"/>
            </a:pPr>
            <a:r>
              <a:rPr lang="en-US" dirty="0" smtClean="0"/>
              <a:t>In retrospect, the probably made escalation of the conflict inevitable.</a:t>
            </a:r>
            <a:endParaRPr lang="en-US" dirty="0"/>
          </a:p>
        </p:txBody>
      </p:sp>
    </p:spTree>
    <p:extLst>
      <p:ext uri="{BB962C8B-B14F-4D97-AF65-F5344CB8AC3E}">
        <p14:creationId xmlns:p14="http://schemas.microsoft.com/office/powerpoint/2010/main" val="2351064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8600" y="885444"/>
            <a:ext cx="4267200" cy="4858512"/>
          </a:xfrm>
        </p:spPr>
      </p:pic>
      <p:sp>
        <p:nvSpPr>
          <p:cNvPr id="5" name="Text Placeholder 4"/>
          <p:cNvSpPr>
            <a:spLocks noGrp="1"/>
          </p:cNvSpPr>
          <p:nvPr>
            <p:ph type="body" sz="half" idx="2"/>
          </p:nvPr>
        </p:nvSpPr>
        <p:spPr/>
        <p:txBody>
          <a:bodyPr/>
          <a:lstStyle/>
          <a:p>
            <a:r>
              <a:rPr lang="en-US" dirty="0" smtClean="0"/>
              <a:t>March 5, 1770,the Boston Massacre takes place.  </a:t>
            </a:r>
            <a:r>
              <a:rPr lang="en-US" dirty="0" err="1" smtClean="0"/>
              <a:t>Crispus</a:t>
            </a:r>
            <a:r>
              <a:rPr lang="en-US" dirty="0" smtClean="0"/>
              <a:t> Attucks, a free black man, was killed in the shooting.  John Adams would defend the soldiers.</a:t>
            </a:r>
            <a:endParaRPr lang="en-US" dirty="0"/>
          </a:p>
        </p:txBody>
      </p:sp>
      <p:sp>
        <p:nvSpPr>
          <p:cNvPr id="2" name="Title 1"/>
          <p:cNvSpPr>
            <a:spLocks noGrp="1"/>
          </p:cNvSpPr>
          <p:nvPr>
            <p:ph type="title"/>
          </p:nvPr>
        </p:nvSpPr>
        <p:spPr/>
        <p:txBody>
          <a:bodyPr/>
          <a:lstStyle/>
          <a:p>
            <a:r>
              <a:rPr lang="en-US" dirty="0" smtClean="0"/>
              <a:t>The Boston Massacre</a:t>
            </a:r>
            <a:endParaRPr lang="en-US" dirty="0"/>
          </a:p>
        </p:txBody>
      </p:sp>
    </p:spTree>
    <p:extLst>
      <p:ext uri="{BB962C8B-B14F-4D97-AF65-F5344CB8AC3E}">
        <p14:creationId xmlns:p14="http://schemas.microsoft.com/office/powerpoint/2010/main" val="35433361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Boston Massacre</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Ben Franklin had predicted that the landing of so many troops in Boston would inevitably lead to some similar mayhem as unfolded on March 5, 1770.</a:t>
            </a:r>
          </a:p>
          <a:p>
            <a:r>
              <a:rPr lang="en-US" dirty="0" smtClean="0"/>
              <a:t>The occupation of Boston was, of course, an exceedingly tense time.  But even after the Boston Massacre, there was more effort at reconciliation than at escalation.  American colonists wanted their rights – as Englishmen – restored.</a:t>
            </a:r>
          </a:p>
          <a:p>
            <a:r>
              <a:rPr lang="en-US" dirty="0" smtClean="0"/>
              <a:t>John Adams, who had defended the soldiers who were charged, probably recognized that there was plenty of blame to go around as the trial wound down.  He remained loyal to the English, though, throughout this period.</a:t>
            </a:r>
            <a:endParaRPr lang="en-US" dirty="0"/>
          </a:p>
        </p:txBody>
      </p:sp>
    </p:spTree>
    <p:extLst>
      <p:ext uri="{BB962C8B-B14F-4D97-AF65-F5344CB8AC3E}">
        <p14:creationId xmlns:p14="http://schemas.microsoft.com/office/powerpoint/2010/main" val="1134428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Repeal of the Townshend Act</a:t>
            </a:r>
            <a:endParaRPr lang="en-US" dirty="0"/>
          </a:p>
        </p:txBody>
      </p:sp>
      <p:sp>
        <p:nvSpPr>
          <p:cNvPr id="3" name="Content Placeholder 2"/>
          <p:cNvSpPr>
            <a:spLocks noGrp="1"/>
          </p:cNvSpPr>
          <p:nvPr>
            <p:ph idx="1"/>
          </p:nvPr>
        </p:nvSpPr>
        <p:spPr/>
        <p:txBody>
          <a:bodyPr>
            <a:normAutofit fontScale="92500"/>
          </a:bodyPr>
          <a:lstStyle/>
          <a:p>
            <a:pPr marL="114300" indent="0">
              <a:buNone/>
            </a:pPr>
            <a:r>
              <a:rPr lang="en-US" dirty="0" smtClean="0"/>
              <a:t>The revenue acts which Townshend had put into place were largely unsuccessful, and most were repealed .</a:t>
            </a:r>
          </a:p>
          <a:p>
            <a:pPr marL="114300" indent="0">
              <a:buNone/>
            </a:pPr>
            <a:endParaRPr lang="en-US" dirty="0"/>
          </a:p>
          <a:p>
            <a:pPr marL="114300" indent="0">
              <a:buNone/>
            </a:pPr>
            <a:r>
              <a:rPr lang="en-US" dirty="0" smtClean="0"/>
              <a:t>The tea tax remained in effect, largely as a point of pride for the Parliament.  (This was a lingering piece of legislation from the former Townshend Act, not the Tea Act of 1773 – which would cause it’s own concerns.)</a:t>
            </a:r>
          </a:p>
          <a:p>
            <a:pPr marL="114300" indent="0">
              <a:buNone/>
            </a:pPr>
            <a:endParaRPr lang="en-US" dirty="0"/>
          </a:p>
          <a:p>
            <a:pPr marL="114300" indent="0">
              <a:buNone/>
            </a:pPr>
            <a:r>
              <a:rPr lang="en-US" dirty="0" smtClean="0"/>
              <a:t>Between 1770 an 1773, the American colonies were, for the most part, less troubled by conflict with England.</a:t>
            </a:r>
            <a:endParaRPr lang="en-US" dirty="0"/>
          </a:p>
        </p:txBody>
      </p:sp>
    </p:spTree>
    <p:extLst>
      <p:ext uri="{BB962C8B-B14F-4D97-AF65-F5344CB8AC3E}">
        <p14:creationId xmlns:p14="http://schemas.microsoft.com/office/powerpoint/2010/main" val="1576240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Conflicts remain</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The conflicts which remained persistent: </a:t>
            </a:r>
          </a:p>
          <a:p>
            <a:pPr marL="114300" indent="0">
              <a:buNone/>
            </a:pPr>
            <a:endParaRPr lang="en-US" dirty="0"/>
          </a:p>
          <a:p>
            <a:pPr marL="114300" indent="0">
              <a:buNone/>
            </a:pPr>
            <a:r>
              <a:rPr lang="en-US" b="1" dirty="0" smtClean="0">
                <a:solidFill>
                  <a:schemeClr val="accent6"/>
                </a:solidFill>
              </a:rPr>
              <a:t>Smugglers 		vs. 		Customs Agents</a:t>
            </a:r>
          </a:p>
          <a:p>
            <a:pPr marL="114300" indent="0">
              <a:buNone/>
            </a:pPr>
            <a:endParaRPr lang="en-US" b="1" dirty="0">
              <a:solidFill>
                <a:schemeClr val="accent6"/>
              </a:solidFill>
            </a:endParaRPr>
          </a:p>
          <a:p>
            <a:pPr marL="114300" indent="0">
              <a:buNone/>
            </a:pPr>
            <a:r>
              <a:rPr lang="en-US" b="1" dirty="0" smtClean="0">
                <a:solidFill>
                  <a:schemeClr val="accent6"/>
                </a:solidFill>
              </a:rPr>
              <a:t>Settlers		vs. 		Proclamation Line</a:t>
            </a:r>
          </a:p>
          <a:p>
            <a:pPr marL="114300" indent="0">
              <a:buNone/>
            </a:pPr>
            <a:endParaRPr lang="en-US" b="1" dirty="0">
              <a:solidFill>
                <a:schemeClr val="accent6"/>
              </a:solidFill>
            </a:endParaRPr>
          </a:p>
          <a:p>
            <a:pPr marL="114300" indent="0">
              <a:buNone/>
            </a:pPr>
            <a:r>
              <a:rPr lang="en-US" b="1" dirty="0" smtClean="0">
                <a:solidFill>
                  <a:schemeClr val="accent6"/>
                </a:solidFill>
              </a:rPr>
              <a:t>Colonial 		vs. 		Parliament</a:t>
            </a:r>
          </a:p>
          <a:p>
            <a:pPr marL="114300" indent="0">
              <a:buNone/>
            </a:pPr>
            <a:r>
              <a:rPr lang="en-US" b="1" dirty="0" smtClean="0">
                <a:solidFill>
                  <a:schemeClr val="accent6"/>
                </a:solidFill>
              </a:rPr>
              <a:t>Assemblies</a:t>
            </a:r>
          </a:p>
          <a:p>
            <a:pPr marL="114300" indent="0">
              <a:buNone/>
            </a:pPr>
            <a:endParaRPr lang="en-US" dirty="0"/>
          </a:p>
          <a:p>
            <a:pPr marL="114300" indent="0">
              <a:buNone/>
            </a:pPr>
            <a:r>
              <a:rPr lang="en-US" dirty="0" smtClean="0"/>
              <a:t>Meanwhile, more zealous groups like the Sons of Liberty and the Committees of Correspondence – through their circular letters, attempted to generate greater division.</a:t>
            </a:r>
            <a:endParaRPr lang="en-US" dirty="0"/>
          </a:p>
        </p:txBody>
      </p:sp>
    </p:spTree>
    <p:extLst>
      <p:ext uri="{BB962C8B-B14F-4D97-AF65-F5344CB8AC3E}">
        <p14:creationId xmlns:p14="http://schemas.microsoft.com/office/powerpoint/2010/main" val="25813807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direct response to the Tea Act</a:t>
            </a:r>
          </a:p>
          <a:p>
            <a:endParaRPr lang="en-US" dirty="0"/>
          </a:p>
          <a:p>
            <a:pPr marL="114300" indent="0">
              <a:buNone/>
            </a:pPr>
            <a:r>
              <a:rPr lang="en-US" dirty="0" smtClean="0">
                <a:solidFill>
                  <a:schemeClr val="accent6"/>
                </a:solidFill>
                <a:latin typeface="+mj-lt"/>
              </a:rPr>
              <a:t>THE TEA ACT OF 1773:</a:t>
            </a:r>
          </a:p>
          <a:p>
            <a:pPr marL="571500" indent="-457200">
              <a:buFont typeface="+mj-lt"/>
              <a:buAutoNum type="arabicPeriod"/>
            </a:pPr>
            <a:r>
              <a:rPr lang="en-US" i="1" u="sng" dirty="0" smtClean="0"/>
              <a:t>Lowers the price of tea </a:t>
            </a:r>
            <a:r>
              <a:rPr lang="en-US" dirty="0" smtClean="0"/>
              <a:t>in the colonies by allowing the East India Tea Company to cut out the middle man and sell directly to the colonists.</a:t>
            </a:r>
          </a:p>
          <a:p>
            <a:pPr marL="571500" indent="-457200">
              <a:buFont typeface="+mj-lt"/>
              <a:buAutoNum type="arabicPeriod"/>
            </a:pPr>
            <a:r>
              <a:rPr lang="en-US" dirty="0" smtClean="0"/>
              <a:t>Forbid any purchasing of tea from rivals.</a:t>
            </a:r>
          </a:p>
          <a:p>
            <a:pPr marL="571500" indent="-457200">
              <a:buFont typeface="+mj-lt"/>
              <a:buAutoNum type="arabicPeriod"/>
            </a:pPr>
            <a:r>
              <a:rPr lang="en-US" dirty="0" smtClean="0"/>
              <a:t>Adds a three-penny tax, through Parliament.</a:t>
            </a:r>
          </a:p>
          <a:p>
            <a:pPr marL="571500" indent="-457200">
              <a:buFont typeface="+mj-lt"/>
              <a:buAutoNum type="arabicPeriod"/>
            </a:pPr>
            <a:endParaRPr lang="en-US" dirty="0"/>
          </a:p>
          <a:p>
            <a:pPr marL="114300" indent="0">
              <a:buNone/>
            </a:pPr>
            <a:r>
              <a:rPr lang="en-US" dirty="0" smtClean="0"/>
              <a:t>Although the act actually lowered the cost of tea in the colonies, the principle of “Taxation </a:t>
            </a:r>
            <a:r>
              <a:rPr lang="en-US" dirty="0"/>
              <a:t>W</a:t>
            </a:r>
            <a:r>
              <a:rPr lang="en-US" dirty="0" smtClean="0"/>
              <a:t>ithout Representation” was not accepted by the colonists.</a:t>
            </a:r>
            <a:endParaRPr lang="en-US" dirty="0"/>
          </a:p>
        </p:txBody>
      </p:sp>
    </p:spTree>
    <p:extLst>
      <p:ext uri="{BB962C8B-B14F-4D97-AF65-F5344CB8AC3E}">
        <p14:creationId xmlns:p14="http://schemas.microsoft.com/office/powerpoint/2010/main" val="4143677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1600200"/>
            <a:ext cx="7145908" cy="4732179"/>
          </a:xfrm>
        </p:spPr>
      </p:pic>
    </p:spTree>
    <p:extLst>
      <p:ext uri="{BB962C8B-B14F-4D97-AF65-F5344CB8AC3E}">
        <p14:creationId xmlns:p14="http://schemas.microsoft.com/office/powerpoint/2010/main" val="96382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sp>
        <p:nvSpPr>
          <p:cNvPr id="3" name="Content Placeholder 2"/>
          <p:cNvSpPr>
            <a:spLocks noGrp="1"/>
          </p:cNvSpPr>
          <p:nvPr>
            <p:ph idx="1"/>
          </p:nvPr>
        </p:nvSpPr>
        <p:spPr/>
        <p:txBody>
          <a:bodyPr/>
          <a:lstStyle/>
          <a:p>
            <a:pPr marL="114300" indent="0">
              <a:buNone/>
            </a:pPr>
            <a:r>
              <a:rPr lang="en-US" dirty="0" smtClean="0"/>
              <a:t>Dressed as Mohawk Indians, members of the Sons of Liberty threw 342 chests of tea into the Boston Harbor.</a:t>
            </a:r>
          </a:p>
          <a:p>
            <a:pPr marL="114300" indent="0">
              <a:buNone/>
            </a:pPr>
            <a:endParaRPr lang="en-US" dirty="0"/>
          </a:p>
          <a:p>
            <a:pPr marL="114300" indent="0">
              <a:buNone/>
            </a:pPr>
            <a:r>
              <a:rPr lang="en-US" dirty="0" smtClean="0"/>
              <a:t>The total cost of the tea thrown in the harbor was close to ₤10,000.</a:t>
            </a:r>
          </a:p>
          <a:p>
            <a:pPr marL="114300" indent="0">
              <a:buNone/>
            </a:pPr>
            <a:endParaRPr lang="en-US" dirty="0"/>
          </a:p>
          <a:p>
            <a:pPr marL="114300" indent="0">
              <a:buNone/>
            </a:pPr>
            <a:r>
              <a:rPr lang="en-US" dirty="0" smtClean="0"/>
              <a:t>Furious, the Parliament responded with the so-called Intolerable Acts.</a:t>
            </a:r>
            <a:endParaRPr lang="en-US" dirty="0"/>
          </a:p>
        </p:txBody>
      </p:sp>
    </p:spTree>
    <p:extLst>
      <p:ext uri="{BB962C8B-B14F-4D97-AF65-F5344CB8AC3E}">
        <p14:creationId xmlns:p14="http://schemas.microsoft.com/office/powerpoint/2010/main" val="2415748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intolerable Acts</a:t>
            </a:r>
            <a:endParaRPr lang="en-US" dirty="0"/>
          </a:p>
        </p:txBody>
      </p:sp>
      <p:sp>
        <p:nvSpPr>
          <p:cNvPr id="3" name="Content Placeholder 2"/>
          <p:cNvSpPr>
            <a:spLocks noGrp="1"/>
          </p:cNvSpPr>
          <p:nvPr>
            <p:ph idx="1"/>
          </p:nvPr>
        </p:nvSpPr>
        <p:spPr/>
        <p:txBody>
          <a:bodyPr/>
          <a:lstStyle/>
          <a:p>
            <a:r>
              <a:rPr lang="en-US" dirty="0" smtClean="0"/>
              <a:t>Appointed General Thomas Gage of the English Army as the colonial governor of Massachusetts, and gave him enormous powers to make executive decisions.</a:t>
            </a:r>
          </a:p>
          <a:p>
            <a:r>
              <a:rPr lang="en-US" dirty="0" smtClean="0"/>
              <a:t>Closes the Boston Harbor completely.</a:t>
            </a:r>
          </a:p>
          <a:p>
            <a:r>
              <a:rPr lang="en-US" dirty="0" smtClean="0"/>
              <a:t>Established the principle that trials against smugglers or any person in violation of the law could be held in England – a prospect which many viewed as not good for a fair trial.</a:t>
            </a:r>
          </a:p>
          <a:p>
            <a:r>
              <a:rPr lang="en-US" dirty="0" smtClean="0"/>
              <a:t>Military occupation of the city was imminent.  </a:t>
            </a:r>
            <a:endParaRPr lang="en-US" dirty="0"/>
          </a:p>
        </p:txBody>
      </p:sp>
    </p:spTree>
    <p:extLst>
      <p:ext uri="{BB962C8B-B14F-4D97-AF65-F5344CB8AC3E}">
        <p14:creationId xmlns:p14="http://schemas.microsoft.com/office/powerpoint/2010/main" val="2568481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and Indian War</a:t>
            </a:r>
            <a:endParaRPr lang="en-US" dirty="0"/>
          </a:p>
        </p:txBody>
      </p:sp>
      <p:sp>
        <p:nvSpPr>
          <p:cNvPr id="4" name="Content Placeholder 3"/>
          <p:cNvSpPr>
            <a:spLocks noGrp="1"/>
          </p:cNvSpPr>
          <p:nvPr>
            <p:ph sz="half" idx="1"/>
          </p:nvPr>
        </p:nvSpPr>
        <p:spPr>
          <a:xfrm>
            <a:off x="426128" y="1719071"/>
            <a:ext cx="3231472" cy="4407408"/>
          </a:xfrm>
        </p:spPr>
        <p:txBody>
          <a:bodyPr>
            <a:normAutofit fontScale="62500" lnSpcReduction="20000"/>
          </a:bodyPr>
          <a:lstStyle/>
          <a:p>
            <a:pPr marL="114300" indent="0">
              <a:buNone/>
            </a:pPr>
            <a:r>
              <a:rPr lang="en-US" dirty="0" smtClean="0"/>
              <a:t>At the end of the French and Indian War, England is the most powerful nation on Earth, has full possession of France’s North American colonies, and controls markets in North America and Europe.  Although thrilled to have been victorious, the British were also overextended, and their treasury was exhausted.  Good tax policy and revenue plans would be required in order to maintain the empire they had created and gain greater prosperity.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599" y="1828800"/>
            <a:ext cx="5197349" cy="3962400"/>
          </a:xfrm>
        </p:spPr>
      </p:pic>
    </p:spTree>
    <p:extLst>
      <p:ext uri="{BB962C8B-B14F-4D97-AF65-F5344CB8AC3E}">
        <p14:creationId xmlns:p14="http://schemas.microsoft.com/office/powerpoint/2010/main" val="13247834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quebec</a:t>
            </a:r>
            <a:r>
              <a:rPr lang="en-US" dirty="0" smtClean="0"/>
              <a:t> act</a:t>
            </a:r>
            <a:endParaRPr lang="en-US" dirty="0"/>
          </a:p>
        </p:txBody>
      </p:sp>
      <p:sp>
        <p:nvSpPr>
          <p:cNvPr id="3" name="Content Placeholder 2"/>
          <p:cNvSpPr>
            <a:spLocks noGrp="1"/>
          </p:cNvSpPr>
          <p:nvPr>
            <p:ph idx="1"/>
          </p:nvPr>
        </p:nvSpPr>
        <p:spPr/>
        <p:txBody>
          <a:bodyPr/>
          <a:lstStyle/>
          <a:p>
            <a:r>
              <a:rPr lang="en-US" dirty="0" smtClean="0"/>
              <a:t>The fact that the Intolerable Acts coincided with the Quebec Act in 1773.  This act expanded the size of Quebec, thereby restricting the ability of American colonies to grow in a westward direction.   It also gave French citizens greater liberty to practice Catholicism and to speak the French language.</a:t>
            </a:r>
          </a:p>
          <a:p>
            <a:r>
              <a:rPr lang="en-US" dirty="0" smtClean="0"/>
              <a:t>New Englanders viewed this as a threat to their own religious liberty and as a punishment against squatters and speculators in the colonies who had hoped to cash in.</a:t>
            </a:r>
            <a:endParaRPr lang="en-US" dirty="0"/>
          </a:p>
        </p:txBody>
      </p:sp>
    </p:spTree>
    <p:extLst>
      <p:ext uri="{BB962C8B-B14F-4D97-AF65-F5344CB8AC3E}">
        <p14:creationId xmlns:p14="http://schemas.microsoft.com/office/powerpoint/2010/main" val="3576878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First Continental Congress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All of the colonies save Georgia were in attendance.</a:t>
            </a:r>
          </a:p>
          <a:p>
            <a:r>
              <a:rPr lang="en-US" dirty="0" smtClean="0"/>
              <a:t>The Continental Congress was dangerously close to being considered treason; many would have viewed it as such.</a:t>
            </a:r>
          </a:p>
          <a:p>
            <a:r>
              <a:rPr lang="en-US" dirty="0" smtClean="0"/>
              <a:t>The Congress demanded the repeal of the Intolerable Acts.</a:t>
            </a:r>
          </a:p>
          <a:p>
            <a:r>
              <a:rPr lang="en-US" dirty="0" smtClean="0"/>
              <a:t>They openly encourage non-importation and boycotts of British goods.</a:t>
            </a:r>
          </a:p>
          <a:p>
            <a:r>
              <a:rPr lang="en-US" dirty="0" smtClean="0"/>
              <a:t>Great fear of an invasion of Boston prevailed during the meeting.</a:t>
            </a:r>
          </a:p>
          <a:p>
            <a:r>
              <a:rPr lang="en-US" dirty="0" smtClean="0"/>
              <a:t>Communiques with the Parliament were nevertheless sent, in hopes of gaining some reconciliation.</a:t>
            </a:r>
            <a:endParaRPr lang="en-US" dirty="0"/>
          </a:p>
        </p:txBody>
      </p:sp>
    </p:spTree>
    <p:extLst>
      <p:ext uri="{BB962C8B-B14F-4D97-AF65-F5344CB8AC3E}">
        <p14:creationId xmlns:p14="http://schemas.microsoft.com/office/powerpoint/2010/main" val="20727021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Declaration of Rights and Grievances </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Penned by John Adams, this was a rather scholarly rebuttal of Parliament’s insistence that it had the right to tax the colonists however they chose.</a:t>
            </a:r>
          </a:p>
          <a:p>
            <a:r>
              <a:rPr lang="en-US" dirty="0" smtClean="0"/>
              <a:t>Adams asserted while the colonists might concede the right of Parliament to regulate trade with England and abroad, they vehemently opposed the raising of taxes for the purposes of collecting revenues.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200" y="1890678"/>
            <a:ext cx="3083306" cy="3824322"/>
          </a:xfrm>
        </p:spPr>
      </p:pic>
    </p:spTree>
    <p:extLst>
      <p:ext uri="{BB962C8B-B14F-4D97-AF65-F5344CB8AC3E}">
        <p14:creationId xmlns:p14="http://schemas.microsoft.com/office/powerpoint/2010/main" val="7650258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Suffolk Resolves</a:t>
            </a:r>
            <a:endParaRPr lang="en-US" dirty="0"/>
          </a:p>
        </p:txBody>
      </p:sp>
      <p:sp>
        <p:nvSpPr>
          <p:cNvPr id="5" name="Content Placeholder 4"/>
          <p:cNvSpPr>
            <a:spLocks noGrp="1"/>
          </p:cNvSpPr>
          <p:nvPr>
            <p:ph idx="1"/>
          </p:nvPr>
        </p:nvSpPr>
        <p:spPr/>
        <p:txBody>
          <a:bodyPr>
            <a:normAutofit lnSpcReduction="10000"/>
          </a:bodyPr>
          <a:lstStyle/>
          <a:p>
            <a:r>
              <a:rPr lang="en-US" dirty="0" smtClean="0"/>
              <a:t>Passed in September of 1774 in Suffolk Co., Massachusetts, these resolutions were just short of a declaration of war.</a:t>
            </a:r>
          </a:p>
          <a:p>
            <a:endParaRPr lang="en-US" dirty="0"/>
          </a:p>
          <a:p>
            <a:r>
              <a:rPr lang="en-US" dirty="0" smtClean="0"/>
              <a:t>The resolves insisted on the repeal of the Intolerable Acts and urged disobedience against the royal government.</a:t>
            </a:r>
          </a:p>
          <a:p>
            <a:endParaRPr lang="en-US" dirty="0"/>
          </a:p>
          <a:p>
            <a:r>
              <a:rPr lang="en-US" dirty="0" smtClean="0"/>
              <a:t>Most importantly, the resolves declared the Americans should begin to raise a militia for self-defense, fearing an invasion of Massachusetts.</a:t>
            </a:r>
            <a:endParaRPr lang="en-US" dirty="0"/>
          </a:p>
        </p:txBody>
      </p:sp>
    </p:spTree>
    <p:extLst>
      <p:ext uri="{BB962C8B-B14F-4D97-AF65-F5344CB8AC3E}">
        <p14:creationId xmlns:p14="http://schemas.microsoft.com/office/powerpoint/2010/main" val="41867942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“Blows Must Decide”</a:t>
            </a:r>
            <a:endParaRPr lang="en-US" dirty="0"/>
          </a:p>
        </p:txBody>
      </p:sp>
      <p:sp>
        <p:nvSpPr>
          <p:cNvPr id="4" name="Content Placeholder 3"/>
          <p:cNvSpPr>
            <a:spLocks noGrp="1"/>
          </p:cNvSpPr>
          <p:nvPr>
            <p:ph sz="half" idx="1"/>
          </p:nvPr>
        </p:nvSpPr>
        <p:spPr>
          <a:xfrm>
            <a:off x="426128" y="1719070"/>
            <a:ext cx="4038600" cy="4757929"/>
          </a:xfrm>
        </p:spPr>
        <p:txBody>
          <a:bodyPr>
            <a:normAutofit fontScale="77500" lnSpcReduction="20000"/>
          </a:bodyPr>
          <a:lstStyle/>
          <a:p>
            <a:pPr marL="114300" indent="0">
              <a:buNone/>
            </a:pPr>
            <a:r>
              <a:rPr lang="en-US" dirty="0" smtClean="0"/>
              <a:t>If the Continental Congress was hopeful that the King would take a more lenient stance against them than Parliament and reconciliation might begin, they were horrified by this response.  The King, in light of the posturing of the Suffolk Resolves, opted to take the hardline stance against the colonists.  His rejoinder, the “blows must decide” the future of his insubordinate colonies was interpreted as a promise of war.</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246468"/>
            <a:ext cx="4038600" cy="3352489"/>
          </a:xfrm>
        </p:spPr>
      </p:pic>
    </p:spTree>
    <p:extLst>
      <p:ext uri="{BB962C8B-B14F-4D97-AF65-F5344CB8AC3E}">
        <p14:creationId xmlns:p14="http://schemas.microsoft.com/office/powerpoint/2010/main" val="5830916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Battles of Lexington and Concord: “the Shot heard ‘round the World”</a:t>
            </a:r>
            <a:endParaRPr lang="en-US" dirty="0"/>
          </a:p>
        </p:txBody>
      </p:sp>
      <p:sp>
        <p:nvSpPr>
          <p:cNvPr id="3" name="Content Placeholder 2"/>
          <p:cNvSpPr>
            <a:spLocks noGrp="1"/>
          </p:cNvSpPr>
          <p:nvPr>
            <p:ph sz="half" idx="1"/>
          </p:nvPr>
        </p:nvSpPr>
        <p:spPr>
          <a:xfrm>
            <a:off x="152400" y="1752600"/>
            <a:ext cx="2926672" cy="4407408"/>
          </a:xfrm>
        </p:spPr>
        <p:txBody>
          <a:bodyPr>
            <a:normAutofit fontScale="62500" lnSpcReduction="20000"/>
          </a:bodyPr>
          <a:lstStyle/>
          <a:p>
            <a:pPr marL="114300" indent="0">
              <a:buNone/>
            </a:pPr>
            <a:r>
              <a:rPr lang="en-US" dirty="0" smtClean="0"/>
              <a:t>The onset of war with England came in April of 1775, when the it was ordered that John Hancock be arrested and the stockpiles of military supplies be seized by the English military.  Minutemen waited on a signal from the Old North Church; Paul Revere and William Dawes warned the towns of the soldiers approach.  The cache of weapons and ammunition was reapportioned for the day.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76600" y="2098751"/>
            <a:ext cx="5410200" cy="3647924"/>
          </a:xfrm>
        </p:spPr>
      </p:pic>
    </p:spTree>
    <p:extLst>
      <p:ext uri="{BB962C8B-B14F-4D97-AF65-F5344CB8AC3E}">
        <p14:creationId xmlns:p14="http://schemas.microsoft.com/office/powerpoint/2010/main" val="14753537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Lexington and Concord</a:t>
            </a:r>
            <a:endParaRPr lang="en-US" dirty="0"/>
          </a:p>
        </p:txBody>
      </p:sp>
      <p:sp>
        <p:nvSpPr>
          <p:cNvPr id="3" name="Content Placeholder 2"/>
          <p:cNvSpPr>
            <a:spLocks noGrp="1"/>
          </p:cNvSpPr>
          <p:nvPr>
            <p:ph sz="half" idx="1"/>
          </p:nvPr>
        </p:nvSpPr>
        <p:spPr>
          <a:xfrm>
            <a:off x="426128" y="1719071"/>
            <a:ext cx="3002872" cy="4407408"/>
          </a:xfrm>
        </p:spPr>
        <p:txBody>
          <a:bodyPr>
            <a:normAutofit fontScale="55000" lnSpcReduction="20000"/>
          </a:bodyPr>
          <a:lstStyle/>
          <a:p>
            <a:pPr marL="114300" indent="0">
              <a:buNone/>
            </a:pPr>
            <a:r>
              <a:rPr lang="en-US" dirty="0" smtClean="0"/>
              <a:t>At Lexington, the British Army had believed they would apprehend both John Hancock and Samuel Adams – they did not.  Instead, a skirmish between a few dozen American militiamen and the regular British Army ensued.  The British fired “The Shot Heard ‘Round the World” here, and 8 Americans died.  Nine more were injured. The battle at Concord was more substantial.  The arsenal there had been emptied by minutemen, who were staged at the North Bridge entry of the town.  During this battle, Americans using guerrilla tactics were largely successful against their British adversaries.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429000" y="2057400"/>
            <a:ext cx="5241073" cy="3581400"/>
          </a:xfrm>
        </p:spPr>
      </p:pic>
    </p:spTree>
    <p:extLst>
      <p:ext uri="{BB962C8B-B14F-4D97-AF65-F5344CB8AC3E}">
        <p14:creationId xmlns:p14="http://schemas.microsoft.com/office/powerpoint/2010/main" val="33814038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Bunker hill</a:t>
            </a:r>
            <a:endParaRPr lang="en-US" dirty="0"/>
          </a:p>
        </p:txBody>
      </p:sp>
      <p:sp>
        <p:nvSpPr>
          <p:cNvPr id="3" name="Content Placeholder 2"/>
          <p:cNvSpPr>
            <a:spLocks noGrp="1"/>
          </p:cNvSpPr>
          <p:nvPr>
            <p:ph sz="half" idx="1"/>
          </p:nvPr>
        </p:nvSpPr>
        <p:spPr>
          <a:xfrm>
            <a:off x="426128" y="1719071"/>
            <a:ext cx="2850472" cy="4407408"/>
          </a:xfrm>
        </p:spPr>
        <p:txBody>
          <a:bodyPr>
            <a:normAutofit fontScale="62500" lnSpcReduction="20000"/>
          </a:bodyPr>
          <a:lstStyle/>
          <a:p>
            <a:pPr marL="114300" indent="0">
              <a:buNone/>
            </a:pPr>
            <a:r>
              <a:rPr lang="en-US" dirty="0" smtClean="0"/>
              <a:t>The Battle of Bunker Hill is perhaps the most famous misnomer in American History, for the fighting actually took place on Breed’s Hill.  William Prescott’s untrained Continental Army, holding advantageous ground, was able to rout the British in the initial stages of the battle; however, they quickly ran out of ammunition.  The battle ended in disorder – the British took the hills.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352800" y="2057400"/>
            <a:ext cx="5423907" cy="3505200"/>
          </a:xfrm>
        </p:spPr>
      </p:pic>
    </p:spTree>
    <p:extLst>
      <p:ext uri="{BB962C8B-B14F-4D97-AF65-F5344CB8AC3E}">
        <p14:creationId xmlns:p14="http://schemas.microsoft.com/office/powerpoint/2010/main" val="12701190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Olive Branch Petition</a:t>
            </a:r>
            <a:endParaRPr lang="en-US" dirty="0"/>
          </a:p>
        </p:txBody>
      </p:sp>
      <p:sp>
        <p:nvSpPr>
          <p:cNvPr id="5" name="Content Placeholder 4"/>
          <p:cNvSpPr>
            <a:spLocks noGrp="1"/>
          </p:cNvSpPr>
          <p:nvPr>
            <p:ph idx="1"/>
          </p:nvPr>
        </p:nvSpPr>
        <p:spPr>
          <a:xfrm>
            <a:off x="76200" y="1600200"/>
            <a:ext cx="8915400" cy="5105400"/>
          </a:xfrm>
        </p:spPr>
        <p:txBody>
          <a:bodyPr>
            <a:normAutofit fontScale="92500" lnSpcReduction="10000"/>
          </a:bodyPr>
          <a:lstStyle/>
          <a:p>
            <a:pPr marL="114300" indent="0">
              <a:buNone/>
            </a:pPr>
            <a:r>
              <a:rPr lang="en-US" dirty="0" smtClean="0"/>
              <a:t>Even as the conflict in the Revolutionary War began in earnest, American colonists continued to seek reconciliation with their British allies.  The Olive Branch Petition </a:t>
            </a:r>
            <a:r>
              <a:rPr lang="en-US" dirty="0" smtClean="0"/>
              <a:t>– offered as a final opportunity to end hostilities between the colonies and Mother Country, was doomed from the outset.  The Continental Congress offered to end armed hostilities against the English in exchange for the immediate removal of all British military personnel and the revocation of the Intolerable Acts.  Even after bloodshed and discord had begun to characterize the standoff, American colonists still prayed that the King would intervene: </a:t>
            </a:r>
          </a:p>
          <a:p>
            <a:pPr marL="114300" indent="0">
              <a:buNone/>
            </a:pPr>
            <a:r>
              <a:rPr lang="en-US" dirty="0" smtClean="0"/>
              <a:t>“We most devoutly implore his divine goodness to protect us happily through this great conflict, to dispose our adversaries to reconciliation on reasonable terms, and thereby to relieve the empire from the calamities of civil war.”</a:t>
            </a:r>
            <a:endParaRPr lang="en-US" dirty="0" smtClean="0"/>
          </a:p>
          <a:p>
            <a:pPr marL="114300" indent="0">
              <a:buNone/>
            </a:pPr>
            <a:endParaRPr lang="en-US" dirty="0"/>
          </a:p>
        </p:txBody>
      </p:sp>
    </p:spTree>
    <p:extLst>
      <p:ext uri="{BB962C8B-B14F-4D97-AF65-F5344CB8AC3E}">
        <p14:creationId xmlns:p14="http://schemas.microsoft.com/office/powerpoint/2010/main" val="518883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Thomas Paine was not in a conciliatory mood, at all, though.  His purpose was to radicalize the movement, to vilify the Parliament and especially the King, and to have Americans break ties – completely and finally – with England. His pamphlet – 46 pages of vitriol and logic based argumentation against the Crown – was a best seller almost instantly.  It sold over 120,000 copies in the first four months of 1775, and it reached a much wider audience, since books of the sort were almost always read aloud in coffeehouses and taverns across the United States.  Paine – who was not American by birth – wanted independence fo</a:t>
            </a:r>
            <a:r>
              <a:rPr lang="en-US" dirty="0" smtClean="0"/>
              <a:t>r the United States of America.</a:t>
            </a:r>
            <a:endParaRPr lang="en-US" dirty="0"/>
          </a:p>
        </p:txBody>
      </p:sp>
    </p:spTree>
    <p:extLst>
      <p:ext uri="{BB962C8B-B14F-4D97-AF65-F5344CB8AC3E}">
        <p14:creationId xmlns:p14="http://schemas.microsoft.com/office/powerpoint/2010/main" val="1953307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Americans retreat</a:t>
            </a:r>
            <a:endParaRPr lang="en-US" dirty="0"/>
          </a:p>
        </p:txBody>
      </p:sp>
      <p:sp>
        <p:nvSpPr>
          <p:cNvPr id="3" name="Content Placeholder 2"/>
          <p:cNvSpPr>
            <a:spLocks noGrp="1"/>
          </p:cNvSpPr>
          <p:nvPr>
            <p:ph sz="half" idx="1"/>
          </p:nvPr>
        </p:nvSpPr>
        <p:spPr>
          <a:xfrm>
            <a:off x="426128" y="1719071"/>
            <a:ext cx="3079072" cy="4407408"/>
          </a:xfrm>
        </p:spPr>
        <p:txBody>
          <a:bodyPr>
            <a:normAutofit fontScale="55000" lnSpcReduction="20000"/>
          </a:bodyPr>
          <a:lstStyle/>
          <a:p>
            <a:pPr marL="114300" indent="0">
              <a:buNone/>
            </a:pPr>
            <a:r>
              <a:rPr lang="en-US" dirty="0" smtClean="0"/>
              <a:t>Once the French were forced to cede land and leave the area, they found themselves in direct opposition to the English.  Without a rival to ally themselves with, many Native American tribes recognized that they were at a disadvantage and abandoned the east for areas which were less disputed.  Uprisings such as Pontiac’s Rebellion, in 1763, generally resulted only in losses on the battlefield and retreat.  It is at this point in American history that the narrative of the Native American tends to disappear from history textbooks.  As tribes withdrew to the West, interaction with Americans was less and less productive.</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05199" y="1752600"/>
            <a:ext cx="5350721" cy="4267200"/>
          </a:xfrm>
        </p:spPr>
      </p:pic>
    </p:spTree>
    <p:extLst>
      <p:ext uri="{BB962C8B-B14F-4D97-AF65-F5344CB8AC3E}">
        <p14:creationId xmlns:p14="http://schemas.microsoft.com/office/powerpoint/2010/main" val="31764883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4" name="Content Placeholder 3"/>
          <p:cNvSpPr>
            <a:spLocks noGrp="1"/>
          </p:cNvSpPr>
          <p:nvPr>
            <p:ph sz="half" idx="1"/>
          </p:nvPr>
        </p:nvSpPr>
        <p:spPr>
          <a:xfrm>
            <a:off x="426128" y="1719071"/>
            <a:ext cx="4984072" cy="4407408"/>
          </a:xfrm>
        </p:spPr>
        <p:txBody>
          <a:bodyPr>
            <a:normAutofit fontScale="77500" lnSpcReduction="20000"/>
          </a:bodyPr>
          <a:lstStyle/>
          <a:p>
            <a:pPr marL="114300" indent="0">
              <a:buNone/>
            </a:pPr>
            <a:r>
              <a:rPr lang="en-US" dirty="0" smtClean="0"/>
              <a:t>“These are the times that try men’s souls…”  - perhaps Thomas Paine’s most famous line is not in </a:t>
            </a:r>
            <a:r>
              <a:rPr lang="en-US" i="1" u="sng" dirty="0" smtClean="0"/>
              <a:t>Common Sense</a:t>
            </a:r>
            <a:r>
              <a:rPr lang="en-US" dirty="0" smtClean="0"/>
              <a:t>.  That’s from the sequel to his more famous work, called </a:t>
            </a:r>
            <a:r>
              <a:rPr lang="en-US" i="1" u="sng" dirty="0" smtClean="0"/>
              <a:t>The Crisis</a:t>
            </a:r>
            <a:r>
              <a:rPr lang="en-US" dirty="0" smtClean="0"/>
              <a:t>.  In </a:t>
            </a:r>
            <a:r>
              <a:rPr lang="en-US" i="1" u="sng" dirty="0" smtClean="0"/>
              <a:t>Common Sense</a:t>
            </a:r>
            <a:r>
              <a:rPr lang="en-US" dirty="0" smtClean="0"/>
              <a:t>, Paine made a case for American Independence by force of arms against the King.  His epistle, which condemned all hereditary rulers and proposed that it was foolish for an island to rule a continent, was the first open call for hostilities to be circulated so widely.  Washington had the pamphlet read to all of his troops.</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676400"/>
            <a:ext cx="3388623" cy="4406900"/>
          </a:xfrm>
        </p:spPr>
      </p:pic>
    </p:spTree>
    <p:extLst>
      <p:ext uri="{BB962C8B-B14F-4D97-AF65-F5344CB8AC3E}">
        <p14:creationId xmlns:p14="http://schemas.microsoft.com/office/powerpoint/2010/main" val="19949986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3" name="Content Placeholder 2"/>
          <p:cNvSpPr>
            <a:spLocks noGrp="1"/>
          </p:cNvSpPr>
          <p:nvPr>
            <p:ph idx="1"/>
          </p:nvPr>
        </p:nvSpPr>
        <p:spPr>
          <a:xfrm>
            <a:off x="304800" y="1752600"/>
            <a:ext cx="8686800" cy="4953000"/>
          </a:xfrm>
        </p:spPr>
        <p:txBody>
          <a:bodyPr>
            <a:normAutofit fontScale="85000" lnSpcReduction="20000"/>
          </a:bodyPr>
          <a:lstStyle/>
          <a:p>
            <a:pPr marL="114300" indent="0">
              <a:buNone/>
            </a:pPr>
            <a:r>
              <a:rPr lang="en-US" dirty="0" smtClean="0"/>
              <a:t>“As </a:t>
            </a:r>
            <a:r>
              <a:rPr lang="en-US" dirty="0"/>
              <a:t>to government matters, it is not in the power of Britain to do this continent justice: The business of it will soon be too weighty, and intricate, to be managed with any tolerable degree of convenience, by a power, so distant from us, and so very ignorant of us; for </a:t>
            </a:r>
            <a:r>
              <a:rPr lang="en-US" b="1" i="1" u="sng" dirty="0"/>
              <a:t>if they cannot conquer us, they cannot govern us</a:t>
            </a:r>
            <a:r>
              <a:rPr lang="en-US" dirty="0"/>
              <a:t>. To be always running three or four thousand miles with a tale or a petition, waiting four or five months for an answer, which when obtained requires five or six more to explain it in, will in a few years be looked upon as folly and childishness There was a time when it was proper, and there is a proper time for it to cease.</a:t>
            </a:r>
          </a:p>
          <a:p>
            <a:pPr marL="114300" indent="0">
              <a:buNone/>
            </a:pPr>
            <a:r>
              <a:rPr lang="en-US" dirty="0"/>
              <a:t>Small islands not capable of protecting themselves, are the proper objects for kingdoms to take under their care; but </a:t>
            </a:r>
            <a:r>
              <a:rPr lang="en-US" b="1" i="1" u="sng" dirty="0"/>
              <a:t>there is something very absurd, in supposing a continent to be perpetually governed by an island</a:t>
            </a:r>
            <a:r>
              <a:rPr lang="en-US" b="1" dirty="0"/>
              <a:t>.</a:t>
            </a:r>
            <a:r>
              <a:rPr lang="en-US" dirty="0"/>
              <a:t> In no instance hath nature made the satellite larger than its primary planet, and as England and America, with respect to each other, reverses the common order of nature, it is evident they belong to different systems: England to Europe, America to itself.</a:t>
            </a:r>
          </a:p>
          <a:p>
            <a:pPr marL="114300" indent="0">
              <a:buNone/>
            </a:pPr>
            <a:endParaRPr lang="en-US" dirty="0"/>
          </a:p>
        </p:txBody>
      </p:sp>
    </p:spTree>
    <p:extLst>
      <p:ext uri="{BB962C8B-B14F-4D97-AF65-F5344CB8AC3E}">
        <p14:creationId xmlns:p14="http://schemas.microsoft.com/office/powerpoint/2010/main" val="8923372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Thomas Paine’s work, </a:t>
            </a:r>
            <a:r>
              <a:rPr lang="en-US" i="1" u="sng" dirty="0" smtClean="0"/>
              <a:t>Common Sense</a:t>
            </a:r>
            <a:r>
              <a:rPr lang="en-US" dirty="0" smtClean="0"/>
              <a:t> in particular, was an indication of the gathering momentum for a Declaration of Independence.  Some would say that the pamphlet provided the crucial push forward to make the document a reality.</a:t>
            </a:r>
          </a:p>
          <a:p>
            <a:pPr marL="114300" indent="0">
              <a:buNone/>
            </a:pPr>
            <a:r>
              <a:rPr lang="en-US" dirty="0" smtClean="0"/>
              <a:t>Benjamin Franklin, John Adams, Roger Sherman, and Robert Livingston were all members of the committee which drafted the Declaration of Independence, but Thomas Jefferson’s prose was judged by all to be superior, and he won the right to compose the original.  It was amended by the committee before being signed.</a:t>
            </a:r>
            <a:endParaRPr lang="en-US" dirty="0"/>
          </a:p>
        </p:txBody>
      </p:sp>
    </p:spTree>
    <p:extLst>
      <p:ext uri="{BB962C8B-B14F-4D97-AF65-F5344CB8AC3E}">
        <p14:creationId xmlns:p14="http://schemas.microsoft.com/office/powerpoint/2010/main" val="322877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dirty="0" smtClean="0"/>
              <a:t>“When </a:t>
            </a:r>
            <a:r>
              <a:rPr lang="en-US" dirty="0"/>
              <a:t>in the Course of human events, it becomes necessary for one people to dissolve the political bands which have connected them with another, and to assume among the powers of the earth, the separate and equal station to which the Laws of Nature and of Nature's God entitle them, a decent respect to the opinions of mankind requires that they should declare the causes which impel them to the separation.</a:t>
            </a:r>
          </a:p>
          <a:p>
            <a:pPr marL="114300" indent="0">
              <a:buNone/>
            </a:pPr>
            <a:r>
              <a:rPr lang="en-US" dirty="0"/>
              <a:t>We hold these truths to be self-evident, that all men are created equal, that they are endowed by their Creator with certain unalienable Rights, that among these are Life, Liberty and the pursuit of Happiness.--That to secure these rights, Governments are instituted among Men, deriving their just powers from the consent of the governed, </a:t>
            </a:r>
            <a:endParaRPr lang="en-US" dirty="0"/>
          </a:p>
        </p:txBody>
      </p:sp>
    </p:spTree>
    <p:extLst>
      <p:ext uri="{BB962C8B-B14F-4D97-AF65-F5344CB8AC3E}">
        <p14:creationId xmlns:p14="http://schemas.microsoft.com/office/powerpoint/2010/main" val="8978170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a:t>--That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 Prudence, indeed, will dictate that Governments long established should not be changed for light and transient causes; and accordingly all experience hath </a:t>
            </a:r>
            <a:r>
              <a:rPr lang="en-US" dirty="0" err="1"/>
              <a:t>shewn</a:t>
            </a:r>
            <a:r>
              <a:rPr lang="en-US" dirty="0"/>
              <a:t>, that mankind are more disposed to suffer, while evils are sufferable, than to right themselves by abolishing the forms to which they are accustomed. </a:t>
            </a:r>
          </a:p>
          <a:p>
            <a:pPr marL="114300" indent="0">
              <a:buNone/>
            </a:pPr>
            <a:endParaRPr lang="en-US" dirty="0"/>
          </a:p>
        </p:txBody>
      </p:sp>
    </p:spTree>
    <p:extLst>
      <p:ext uri="{BB962C8B-B14F-4D97-AF65-F5344CB8AC3E}">
        <p14:creationId xmlns:p14="http://schemas.microsoft.com/office/powerpoint/2010/main" val="20683833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idx="1"/>
          </p:nvPr>
        </p:nvSpPr>
        <p:spPr/>
        <p:txBody>
          <a:bodyPr>
            <a:normAutofit lnSpcReduction="10000"/>
          </a:bodyPr>
          <a:lstStyle/>
          <a:p>
            <a:pPr marL="114300" lvl="0" indent="0">
              <a:buNone/>
            </a:pPr>
            <a:r>
              <a:rPr lang="en-US" dirty="0"/>
              <a:t>But when a long train of abuses and usurpations, pursuing invariably the same Object evinces a design to reduce them under absolute Despotism, it is their right, it is their duty, to throw off such Government, and to provide new Guards for their future security.--Such has been the patient sufferance of these Colonies; and such is now the necessity which constrains them to alter their former Systems of Government. The history of the present King of Great Britain is a history of repeated injuries and usurpations, all having in direct object the establishment of an absolute Tyranny over these States. To prove this, let Facts be submitted to a candid world</a:t>
            </a:r>
            <a:r>
              <a:rPr lang="en-US" dirty="0" smtClean="0"/>
              <a:t>.”</a:t>
            </a:r>
            <a:endParaRPr lang="en-US" dirty="0"/>
          </a:p>
          <a:p>
            <a:pPr marL="114300" indent="0">
              <a:buNone/>
            </a:pPr>
            <a:endParaRPr lang="en-US" dirty="0"/>
          </a:p>
        </p:txBody>
      </p:sp>
    </p:spTree>
    <p:extLst>
      <p:ext uri="{BB962C8B-B14F-4D97-AF65-F5344CB8AC3E}">
        <p14:creationId xmlns:p14="http://schemas.microsoft.com/office/powerpoint/2010/main" val="35469893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a:t>
            </a:r>
            <a:r>
              <a:rPr lang="en-US" dirty="0" err="1" smtClean="0"/>
              <a:t>Independece</a:t>
            </a:r>
            <a:r>
              <a:rPr lang="en-US" dirty="0" smtClean="0"/>
              <a:t> – A Long train of abuses</a:t>
            </a:r>
            <a:endParaRPr lang="en-US" dirty="0"/>
          </a:p>
        </p:txBody>
      </p:sp>
      <p:sp>
        <p:nvSpPr>
          <p:cNvPr id="3" name="Content Placeholder 2"/>
          <p:cNvSpPr>
            <a:spLocks noGrp="1"/>
          </p:cNvSpPr>
          <p:nvPr>
            <p:ph idx="1"/>
          </p:nvPr>
        </p:nvSpPr>
        <p:spPr>
          <a:xfrm>
            <a:off x="228600" y="1600200"/>
            <a:ext cx="8763000" cy="5257800"/>
          </a:xfrm>
        </p:spPr>
        <p:txBody>
          <a:bodyPr>
            <a:normAutofit fontScale="62500" lnSpcReduction="20000"/>
          </a:bodyPr>
          <a:lstStyle/>
          <a:p>
            <a:pPr>
              <a:buFont typeface="Wingdings" pitchFamily="2" charset="2"/>
              <a:buChar char="§"/>
            </a:pPr>
            <a:r>
              <a:rPr lang="en-US" dirty="0"/>
              <a:t>He has refused his Assent to Laws, the most wholesome and necessary for the public good</a:t>
            </a:r>
            <a:r>
              <a:rPr lang="en-US" dirty="0" smtClean="0"/>
              <a:t>.</a:t>
            </a:r>
          </a:p>
          <a:p>
            <a:pPr marL="114300" indent="0">
              <a:buNone/>
            </a:pPr>
            <a:endParaRPr lang="en-US" dirty="0" smtClean="0"/>
          </a:p>
          <a:p>
            <a:pPr>
              <a:buFont typeface="Wingdings" pitchFamily="2" charset="2"/>
              <a:buChar char="§"/>
            </a:pPr>
            <a:r>
              <a:rPr lang="en-US" dirty="0" smtClean="0"/>
              <a:t>He </a:t>
            </a:r>
            <a:r>
              <a:rPr lang="en-US" dirty="0"/>
              <a:t>has forbidden his Governors to pass Laws of immediate and pressing importance, unless suspended in their operation till his Assent should be obtained; and when so suspended, he has utterly neglected to attend to them</a:t>
            </a:r>
            <a:r>
              <a:rPr lang="en-US" dirty="0" smtClean="0"/>
              <a:t>.</a:t>
            </a:r>
          </a:p>
          <a:p>
            <a:pPr>
              <a:buFont typeface="Wingdings" pitchFamily="2" charset="2"/>
              <a:buChar char="§"/>
            </a:pPr>
            <a:endParaRPr lang="en-US" dirty="0" smtClean="0"/>
          </a:p>
          <a:p>
            <a:pPr>
              <a:buFont typeface="Wingdings" pitchFamily="2" charset="2"/>
              <a:buChar char="§"/>
            </a:pPr>
            <a:r>
              <a:rPr lang="en-US" dirty="0" smtClean="0"/>
              <a:t>He </a:t>
            </a:r>
            <a:r>
              <a:rPr lang="en-US" dirty="0"/>
              <a:t>has refused to pass other Laws for the accommodation of large districts of people, unless those people would relinquish the right of Representation in the Legislature, a right inestimable to them and formidable to tyrants only. </a:t>
            </a:r>
            <a:endParaRPr lang="en-US" dirty="0" smtClean="0"/>
          </a:p>
          <a:p>
            <a:pPr>
              <a:buFont typeface="Wingdings" pitchFamily="2" charset="2"/>
              <a:buChar char="§"/>
            </a:pPr>
            <a:endParaRPr lang="en-US" dirty="0" smtClean="0"/>
          </a:p>
          <a:p>
            <a:pPr>
              <a:buFont typeface="Wingdings" pitchFamily="2" charset="2"/>
              <a:buChar char="§"/>
            </a:pPr>
            <a:r>
              <a:rPr lang="en-US" dirty="0" smtClean="0"/>
              <a:t>He </a:t>
            </a:r>
            <a:r>
              <a:rPr lang="en-US" dirty="0"/>
              <a:t>has called together legislative bodies at places unusual, uncomfortable, and distant from the depository of their public Records, for the sole purpose of fatiguing them into compliance with his measures. </a:t>
            </a:r>
            <a:br>
              <a:rPr lang="en-US" dirty="0"/>
            </a:br>
            <a:endParaRPr lang="en-US" dirty="0" smtClean="0"/>
          </a:p>
          <a:p>
            <a:pPr>
              <a:buFont typeface="Wingdings" pitchFamily="2" charset="2"/>
              <a:buChar char="§"/>
            </a:pPr>
            <a:r>
              <a:rPr lang="en-US" dirty="0" smtClean="0"/>
              <a:t>He </a:t>
            </a:r>
            <a:r>
              <a:rPr lang="en-US" dirty="0"/>
              <a:t>has dissolved Representative Houses repeatedly, for opposing with manly firmness his invasions on the rights of the people.</a:t>
            </a:r>
            <a:br>
              <a:rPr lang="en-US" dirty="0"/>
            </a:br>
            <a:endParaRPr lang="en-US" dirty="0" smtClean="0"/>
          </a:p>
          <a:p>
            <a:pPr>
              <a:buFont typeface="Wingdings" pitchFamily="2" charset="2"/>
              <a:buChar char="§"/>
            </a:pPr>
            <a:r>
              <a:rPr lang="en-US" dirty="0" smtClean="0"/>
              <a:t>He </a:t>
            </a:r>
            <a:r>
              <a:rPr lang="en-US" dirty="0"/>
              <a:t>has refused for a long time, after such dissolutions, to cause others to be elected; whereby the Legislative powers, incapable of Annihilation, have returned to the People at large for their exercise; the State remaining in the mean time exposed to all the dangers of invasion from without, and convulsions within.</a:t>
            </a:r>
            <a:br>
              <a:rPr lang="en-US" dirty="0"/>
            </a:br>
            <a:endParaRPr lang="en-US" dirty="0"/>
          </a:p>
        </p:txBody>
      </p:sp>
    </p:spTree>
    <p:extLst>
      <p:ext uri="{BB962C8B-B14F-4D97-AF65-F5344CB8AC3E}">
        <p14:creationId xmlns:p14="http://schemas.microsoft.com/office/powerpoint/2010/main" val="32198312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 – A long Train of Abuses</a:t>
            </a:r>
            <a:endParaRPr lang="en-US" dirty="0"/>
          </a:p>
        </p:txBody>
      </p:sp>
      <p:sp>
        <p:nvSpPr>
          <p:cNvPr id="3" name="Content Placeholder 2"/>
          <p:cNvSpPr>
            <a:spLocks noGrp="1"/>
          </p:cNvSpPr>
          <p:nvPr>
            <p:ph idx="1"/>
          </p:nvPr>
        </p:nvSpPr>
        <p:spPr>
          <a:xfrm>
            <a:off x="152400" y="1752600"/>
            <a:ext cx="8763000" cy="4953000"/>
          </a:xfrm>
        </p:spPr>
        <p:txBody>
          <a:bodyPr>
            <a:normAutofit fontScale="70000" lnSpcReduction="20000"/>
          </a:bodyPr>
          <a:lstStyle/>
          <a:p>
            <a:r>
              <a:rPr lang="en-US" dirty="0"/>
              <a:t>He has </a:t>
            </a:r>
            <a:r>
              <a:rPr lang="en-US" dirty="0" err="1"/>
              <a:t>endeavoured</a:t>
            </a:r>
            <a:r>
              <a:rPr lang="en-US" dirty="0"/>
              <a:t> to prevent the population of these States; for that purpose obstructing the Laws for Naturalization of Foreigners; refusing to pass others to encourage their migrations hither, and raising the conditions of new Appropriations of Lands.</a:t>
            </a:r>
            <a:br>
              <a:rPr lang="en-US" dirty="0"/>
            </a:br>
            <a:endParaRPr lang="en-US" dirty="0" smtClean="0"/>
          </a:p>
          <a:p>
            <a:r>
              <a:rPr lang="en-US" dirty="0" smtClean="0"/>
              <a:t>He </a:t>
            </a:r>
            <a:r>
              <a:rPr lang="en-US" dirty="0"/>
              <a:t>has obstructed the Administration of Justice, by refusing his Assent to Laws for establishing Judiciary powers.</a:t>
            </a:r>
            <a:br>
              <a:rPr lang="en-US" dirty="0"/>
            </a:br>
            <a:endParaRPr lang="en-US" dirty="0" smtClean="0"/>
          </a:p>
          <a:p>
            <a:r>
              <a:rPr lang="en-US" dirty="0" smtClean="0"/>
              <a:t>He </a:t>
            </a:r>
            <a:r>
              <a:rPr lang="en-US" dirty="0"/>
              <a:t>has made Judges dependent on his Will alone, for the tenure of their offices, and the amount and payment of their salaries.</a:t>
            </a:r>
            <a:br>
              <a:rPr lang="en-US" dirty="0"/>
            </a:br>
            <a:endParaRPr lang="en-US" dirty="0" smtClean="0"/>
          </a:p>
          <a:p>
            <a:r>
              <a:rPr lang="en-US" dirty="0" smtClean="0"/>
              <a:t>He </a:t>
            </a:r>
            <a:r>
              <a:rPr lang="en-US" dirty="0"/>
              <a:t>has erected a multitude of New Offices, and sent hither swarms of Officers to </a:t>
            </a:r>
            <a:r>
              <a:rPr lang="en-US" dirty="0" err="1"/>
              <a:t>harrass</a:t>
            </a:r>
            <a:r>
              <a:rPr lang="en-US" dirty="0"/>
              <a:t> our people, and eat out their substance.</a:t>
            </a:r>
            <a:br>
              <a:rPr lang="en-US" dirty="0"/>
            </a:br>
            <a:endParaRPr lang="en-US" dirty="0" smtClean="0"/>
          </a:p>
          <a:p>
            <a:r>
              <a:rPr lang="en-US" dirty="0" smtClean="0"/>
              <a:t>He </a:t>
            </a:r>
            <a:r>
              <a:rPr lang="en-US" dirty="0"/>
              <a:t>has kept among us, in times of peace, Standing Armies without the Consent of our legislatures.</a:t>
            </a:r>
            <a:br>
              <a:rPr lang="en-US" dirty="0"/>
            </a:br>
            <a:endParaRPr lang="en-US" dirty="0" smtClean="0"/>
          </a:p>
          <a:p>
            <a:r>
              <a:rPr lang="en-US" dirty="0" smtClean="0"/>
              <a:t>He </a:t>
            </a:r>
            <a:r>
              <a:rPr lang="en-US" dirty="0"/>
              <a:t>has affected to render the Military independent of and superior to the Civil power.</a:t>
            </a:r>
            <a:br>
              <a:rPr lang="en-US" dirty="0"/>
            </a:br>
            <a:endParaRPr lang="en-US" dirty="0"/>
          </a:p>
        </p:txBody>
      </p:sp>
    </p:spTree>
    <p:extLst>
      <p:ext uri="{BB962C8B-B14F-4D97-AF65-F5344CB8AC3E}">
        <p14:creationId xmlns:p14="http://schemas.microsoft.com/office/powerpoint/2010/main" val="6813602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 – A long train of abuses</a:t>
            </a:r>
            <a:endParaRPr lang="en-US" dirty="0"/>
          </a:p>
        </p:txBody>
      </p:sp>
      <p:sp>
        <p:nvSpPr>
          <p:cNvPr id="3" name="Content Placeholder 2"/>
          <p:cNvSpPr>
            <a:spLocks noGrp="1"/>
          </p:cNvSpPr>
          <p:nvPr>
            <p:ph idx="1"/>
          </p:nvPr>
        </p:nvSpPr>
        <p:spPr>
          <a:xfrm>
            <a:off x="228600" y="1600200"/>
            <a:ext cx="8686800" cy="5105400"/>
          </a:xfrm>
        </p:spPr>
        <p:txBody>
          <a:bodyPr>
            <a:normAutofit fontScale="62500" lnSpcReduction="20000"/>
          </a:bodyPr>
          <a:lstStyle/>
          <a:p>
            <a:pPr>
              <a:buFont typeface="Wingdings" pitchFamily="2" charset="2"/>
              <a:buChar char="§"/>
            </a:pPr>
            <a:r>
              <a:rPr lang="en-US" dirty="0"/>
              <a:t>He has combined with others to subject us to a jurisdiction foreign to our constitution, and unacknowledged by our laws; giving his Assent to their Acts of pretended Legislation:</a:t>
            </a:r>
            <a:br>
              <a:rPr lang="en-US" dirty="0"/>
            </a:br>
            <a:endParaRPr lang="en-US" dirty="0" smtClean="0"/>
          </a:p>
          <a:p>
            <a:pPr>
              <a:buFont typeface="Wingdings" pitchFamily="2" charset="2"/>
              <a:buChar char="§"/>
            </a:pPr>
            <a:r>
              <a:rPr lang="en-US" dirty="0" smtClean="0"/>
              <a:t>For </a:t>
            </a:r>
            <a:r>
              <a:rPr lang="en-US" dirty="0"/>
              <a:t>Quartering large bodies of armed troops among </a:t>
            </a:r>
            <a:r>
              <a:rPr lang="en-US" dirty="0" smtClean="0"/>
              <a:t>us:  For </a:t>
            </a:r>
            <a:r>
              <a:rPr lang="en-US" dirty="0"/>
              <a:t>protecting them, by a mock Trial, from punishment for any Murders which they should commit on the Inhabitants of these States</a:t>
            </a:r>
            <a:r>
              <a:rPr lang="en-US" dirty="0" smtClean="0"/>
              <a:t>:</a:t>
            </a:r>
          </a:p>
          <a:p>
            <a:pPr>
              <a:buFont typeface="Wingdings" pitchFamily="2" charset="2"/>
              <a:buChar char="§"/>
            </a:pPr>
            <a:r>
              <a:rPr lang="en-US" dirty="0" smtClean="0"/>
              <a:t>For </a:t>
            </a:r>
            <a:r>
              <a:rPr lang="en-US" dirty="0"/>
              <a:t>cutting off our Trade with all parts of the world:</a:t>
            </a:r>
            <a:br>
              <a:rPr lang="en-US" dirty="0"/>
            </a:br>
            <a:endParaRPr lang="en-US" dirty="0" smtClean="0"/>
          </a:p>
          <a:p>
            <a:pPr>
              <a:buFont typeface="Wingdings" pitchFamily="2" charset="2"/>
              <a:buChar char="§"/>
            </a:pPr>
            <a:r>
              <a:rPr lang="en-US" dirty="0" smtClean="0"/>
              <a:t>For </a:t>
            </a:r>
            <a:r>
              <a:rPr lang="en-US" dirty="0"/>
              <a:t>imposing Taxes on us without our Consent: </a:t>
            </a:r>
            <a:br>
              <a:rPr lang="en-US" dirty="0"/>
            </a:br>
            <a:endParaRPr lang="en-US" dirty="0" smtClean="0"/>
          </a:p>
          <a:p>
            <a:pPr>
              <a:buFont typeface="Wingdings" pitchFamily="2" charset="2"/>
              <a:buChar char="§"/>
            </a:pPr>
            <a:r>
              <a:rPr lang="en-US" dirty="0" smtClean="0"/>
              <a:t>For </a:t>
            </a:r>
            <a:r>
              <a:rPr lang="en-US" dirty="0"/>
              <a:t>depriving us in many cases, of the benefits of Trial by Jury:</a:t>
            </a:r>
            <a:br>
              <a:rPr lang="en-US" dirty="0"/>
            </a:br>
            <a:endParaRPr lang="en-US" dirty="0" smtClean="0"/>
          </a:p>
          <a:p>
            <a:pPr>
              <a:buFont typeface="Wingdings" pitchFamily="2" charset="2"/>
              <a:buChar char="§"/>
            </a:pPr>
            <a:r>
              <a:rPr lang="en-US" dirty="0" smtClean="0"/>
              <a:t>For </a:t>
            </a:r>
            <a:r>
              <a:rPr lang="en-US" dirty="0"/>
              <a:t>transporting us beyond Seas to be tried for pretended offences</a:t>
            </a:r>
            <a:br>
              <a:rPr lang="en-US" dirty="0"/>
            </a:br>
            <a:endParaRPr lang="en-US" dirty="0" smtClean="0"/>
          </a:p>
          <a:p>
            <a:pPr>
              <a:buFont typeface="Wingdings" pitchFamily="2" charset="2"/>
              <a:buChar char="§"/>
            </a:pPr>
            <a:r>
              <a:rPr lang="en-US" dirty="0" smtClean="0"/>
              <a:t>For </a:t>
            </a:r>
            <a:r>
              <a:rPr lang="en-US" dirty="0"/>
              <a:t>abolishing the free System of English Laws in a </a:t>
            </a:r>
            <a:r>
              <a:rPr lang="en-US" dirty="0" err="1"/>
              <a:t>neighbouring</a:t>
            </a:r>
            <a:r>
              <a:rPr lang="en-US" dirty="0"/>
              <a:t> Province, establishing therein an Arbitrary government, and enlarging its Boundaries so as to render it at once an example and fit instrument for introducing the same absolute rule into these Colonies</a:t>
            </a:r>
            <a:r>
              <a:rPr lang="en-US" dirty="0" smtClean="0"/>
              <a:t>:</a:t>
            </a:r>
          </a:p>
          <a:p>
            <a:pPr>
              <a:buFont typeface="Wingdings" pitchFamily="2" charset="2"/>
              <a:buChar char="§"/>
            </a:pPr>
            <a:r>
              <a:rPr lang="en-US" dirty="0" smtClean="0"/>
              <a:t>For </a:t>
            </a:r>
            <a:r>
              <a:rPr lang="en-US" dirty="0"/>
              <a:t>taking away our Charters, abolishing our most valuable Laws, and altering fundamentally the Forms of our Governments:</a:t>
            </a:r>
            <a:br>
              <a:rPr lang="en-US" dirty="0"/>
            </a:br>
            <a:endParaRPr lang="en-US" dirty="0" smtClean="0"/>
          </a:p>
          <a:p>
            <a:pPr>
              <a:buFont typeface="Wingdings" pitchFamily="2" charset="2"/>
              <a:buChar char="§"/>
            </a:pPr>
            <a:r>
              <a:rPr lang="en-US" dirty="0" smtClean="0"/>
              <a:t>For </a:t>
            </a:r>
            <a:r>
              <a:rPr lang="en-US" dirty="0"/>
              <a:t>suspending our own Legislatures, and declaring themselves invested with power to legislate for us in all cases whatsoever.</a:t>
            </a:r>
            <a:br>
              <a:rPr lang="en-US" dirty="0"/>
            </a:br>
            <a:endParaRPr lang="en-US" dirty="0"/>
          </a:p>
        </p:txBody>
      </p:sp>
    </p:spTree>
    <p:extLst>
      <p:ext uri="{BB962C8B-B14F-4D97-AF65-F5344CB8AC3E}">
        <p14:creationId xmlns:p14="http://schemas.microsoft.com/office/powerpoint/2010/main" val="21126516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  - A long train of abuses</a:t>
            </a:r>
            <a:endParaRPr lang="en-US" dirty="0"/>
          </a:p>
        </p:txBody>
      </p:sp>
      <p:sp>
        <p:nvSpPr>
          <p:cNvPr id="3" name="Content Placeholder 2"/>
          <p:cNvSpPr>
            <a:spLocks noGrp="1"/>
          </p:cNvSpPr>
          <p:nvPr>
            <p:ph idx="1"/>
          </p:nvPr>
        </p:nvSpPr>
        <p:spPr/>
        <p:txBody>
          <a:bodyPr>
            <a:normAutofit fontScale="70000" lnSpcReduction="20000"/>
          </a:bodyPr>
          <a:lstStyle/>
          <a:p>
            <a:pPr lvl="0">
              <a:buFont typeface="Wingdings" pitchFamily="2" charset="2"/>
              <a:buChar char="§"/>
            </a:pPr>
            <a:r>
              <a:rPr lang="en-US" dirty="0"/>
              <a:t>He has abdicated Government here, by declaring us out of his Protection and waging War against us.</a:t>
            </a:r>
            <a:br>
              <a:rPr lang="en-US" dirty="0"/>
            </a:br>
            <a:endParaRPr lang="en-US" dirty="0" smtClean="0"/>
          </a:p>
          <a:p>
            <a:pPr lvl="0">
              <a:buFont typeface="Wingdings" pitchFamily="2" charset="2"/>
              <a:buChar char="§"/>
            </a:pPr>
            <a:r>
              <a:rPr lang="en-US" dirty="0" smtClean="0"/>
              <a:t>He </a:t>
            </a:r>
            <a:r>
              <a:rPr lang="en-US" dirty="0"/>
              <a:t>has plundered our seas, ravaged our Coasts, burnt our towns, and destroyed the lives of our people. </a:t>
            </a:r>
            <a:br>
              <a:rPr lang="en-US" dirty="0"/>
            </a:br>
            <a:endParaRPr lang="en-US" dirty="0" smtClean="0"/>
          </a:p>
          <a:p>
            <a:pPr lvl="0">
              <a:buFont typeface="Wingdings" pitchFamily="2" charset="2"/>
              <a:buChar char="§"/>
            </a:pPr>
            <a:r>
              <a:rPr lang="en-US" dirty="0" smtClean="0"/>
              <a:t>He </a:t>
            </a:r>
            <a:r>
              <a:rPr lang="en-US" dirty="0"/>
              <a:t>is at this time transporting large Armies of foreign Mercenaries to </a:t>
            </a:r>
            <a:r>
              <a:rPr lang="en-US" dirty="0" err="1"/>
              <a:t>compleat</a:t>
            </a:r>
            <a:r>
              <a:rPr lang="en-US" dirty="0"/>
              <a:t> the works of death, desolation and tyranny, already begun with circumstances of Cruelty &amp; perfidy scarcely paralleled in the most barbarous ages, and totally unworthy the Head of a civilized nation.</a:t>
            </a:r>
            <a:br>
              <a:rPr lang="en-US" dirty="0"/>
            </a:br>
            <a:endParaRPr lang="en-US" dirty="0" smtClean="0"/>
          </a:p>
          <a:p>
            <a:pPr lvl="0">
              <a:buFont typeface="Wingdings" pitchFamily="2" charset="2"/>
              <a:buChar char="§"/>
            </a:pPr>
            <a:r>
              <a:rPr lang="en-US" dirty="0" smtClean="0"/>
              <a:t>He </a:t>
            </a:r>
            <a:r>
              <a:rPr lang="en-US" dirty="0"/>
              <a:t>has constrained our fellow Citizens taken Captive on the high Seas to bear Arms against their Country, to become the executioners of their friends and Brethren, or to fall themselves by their Hands. </a:t>
            </a:r>
            <a:br>
              <a:rPr lang="en-US" dirty="0"/>
            </a:br>
            <a:endParaRPr lang="en-US" dirty="0" smtClean="0"/>
          </a:p>
          <a:p>
            <a:pPr lvl="0">
              <a:buFont typeface="Wingdings" pitchFamily="2" charset="2"/>
              <a:buChar char="§"/>
            </a:pPr>
            <a:r>
              <a:rPr lang="en-US" dirty="0" smtClean="0"/>
              <a:t>He </a:t>
            </a:r>
            <a:r>
              <a:rPr lang="en-US" dirty="0"/>
              <a:t>has excited domestic insurrections amongst us, and has </a:t>
            </a:r>
            <a:r>
              <a:rPr lang="en-US" dirty="0" err="1"/>
              <a:t>endeavoured</a:t>
            </a:r>
            <a:r>
              <a:rPr lang="en-US" dirty="0"/>
              <a:t> to bring on the inhabitants of our frontiers, the merciless Indian Savages, whose known rule of warfare, is an undistinguished destruction of all ages, sexes and conditions.</a:t>
            </a:r>
          </a:p>
          <a:p>
            <a:pPr marL="114300" indent="0">
              <a:buNone/>
            </a:pPr>
            <a:endParaRPr lang="en-US" dirty="0"/>
          </a:p>
        </p:txBody>
      </p:sp>
    </p:spTree>
    <p:extLst>
      <p:ext uri="{BB962C8B-B14F-4D97-AF65-F5344CB8AC3E}">
        <p14:creationId xmlns:p14="http://schemas.microsoft.com/office/powerpoint/2010/main" val="3476088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Retiring the English Debt</a:t>
            </a:r>
            <a:endParaRPr lang="en-US" dirty="0"/>
          </a:p>
        </p:txBody>
      </p:sp>
      <p:sp>
        <p:nvSpPr>
          <p:cNvPr id="3" name="Content Placeholder 2"/>
          <p:cNvSpPr>
            <a:spLocks noGrp="1"/>
          </p:cNvSpPr>
          <p:nvPr>
            <p:ph sz="half" idx="1"/>
          </p:nvPr>
        </p:nvSpPr>
        <p:spPr>
          <a:xfrm>
            <a:off x="152400" y="1600200"/>
            <a:ext cx="2926672" cy="4864608"/>
          </a:xfrm>
        </p:spPr>
        <p:txBody>
          <a:bodyPr>
            <a:normAutofit fontScale="55000" lnSpcReduction="20000"/>
          </a:bodyPr>
          <a:lstStyle/>
          <a:p>
            <a:pPr marL="114300" indent="0">
              <a:buNone/>
            </a:pPr>
            <a:r>
              <a:rPr lang="en-US" dirty="0" smtClean="0"/>
              <a:t>England had, in fact, poured enormous resources into winning the battle with the French.  They were fearful of any more immediate conflicts, and it was their intention to collect taxes from the colonists themselves – to some extent.  At the very least, they sought to enforce existing laws – and to prevent American smugglers from avoiding import duties from trade with the French.   From the perspective of the English, it was perfectly reasonable to demand that the American colonists pay some share of the burden for protecting the empire – after all, they were the direct beneficiaries of the military and commerce England provided.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399" y="1905000"/>
            <a:ext cx="5352237" cy="3429000"/>
          </a:xfrm>
        </p:spPr>
      </p:pic>
    </p:spTree>
    <p:extLst>
      <p:ext uri="{BB962C8B-B14F-4D97-AF65-F5344CB8AC3E}">
        <p14:creationId xmlns:p14="http://schemas.microsoft.com/office/powerpoint/2010/main" val="19865393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Declaration of Independence –  conclusion</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a:t>In every stage of these Oppressions We have Petitioned for Redress in the most humble terms: Our repeated Petitions have been answered only by repeated injury. A Prince whose character is thus marked by every act which may define a Tyrant, is unfit to be the ruler of a free people.</a:t>
            </a:r>
          </a:p>
          <a:p>
            <a:pPr lvl="0"/>
            <a:r>
              <a:rPr lang="en-US" dirty="0"/>
              <a:t>Nor have We been wanting in attentions to our </a:t>
            </a:r>
            <a:r>
              <a:rPr lang="en-US" dirty="0" err="1"/>
              <a:t>Brittish</a:t>
            </a:r>
            <a:r>
              <a:rPr lang="en-US" dirty="0"/>
              <a:t> brethren. We have warned them from time to time of attempts by their legislature to extend an unwarrantable jurisdiction over us. We have reminded them of the circumstances of our emigration and settlement here. We have appealed to their native justice and magnanimity, and we have conjured them by the ties of our common kindred to disavow these usurpations, which, would inevitably interrupt our connections and correspondence. They too have been deaf to the voice of justice and of consanguinity. We must, therefore, acquiesce in the necessity, which denounces our Separation, and hold them, as we hold the rest of mankind, Enemies in War, in Peace Friends.</a:t>
            </a:r>
          </a:p>
          <a:p>
            <a:endParaRPr lang="en-US" dirty="0"/>
          </a:p>
        </p:txBody>
      </p:sp>
    </p:spTree>
    <p:extLst>
      <p:ext uri="{BB962C8B-B14F-4D97-AF65-F5344CB8AC3E}">
        <p14:creationId xmlns:p14="http://schemas.microsoft.com/office/powerpoint/2010/main" val="5605828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Declaration of Independence –  conclusion</a:t>
            </a:r>
          </a:p>
        </p:txBody>
      </p:sp>
      <p:sp>
        <p:nvSpPr>
          <p:cNvPr id="3" name="Content Placeholder 2"/>
          <p:cNvSpPr>
            <a:spLocks noGrp="1"/>
          </p:cNvSpPr>
          <p:nvPr>
            <p:ph idx="1"/>
          </p:nvPr>
        </p:nvSpPr>
        <p:spPr/>
        <p:txBody>
          <a:bodyPr>
            <a:normAutofit fontScale="85000" lnSpcReduction="20000"/>
          </a:bodyPr>
          <a:lstStyle/>
          <a:p>
            <a:pPr lvl="0"/>
            <a:r>
              <a:rPr lang="en-US" dirty="0"/>
              <a:t>We, therefore, the Representatives of the united States of America, in General Congress, Assembled, appealing to the Supreme Judge of the world for the rectitude of our intentions, do, in the Name, and by Authority of the good People of these Colonies, solemnly publish and declare, That these United Colonies are, and of Right ought to be Free and Independent States; that they are Absolved from all Allegiance to the British Crown, and that all political connection between them and the State of Great Britain, is and ought to be totally dissolved; and that as Free and Independent States, they have full Power to levy War, conclude Peace, contract Alliances, establish Commerce, and to do all other Acts and Things which Independent States may of right do. And for the support of this Declaration, with a firm reliance on the protection of divine Providence, we mutually pledge to each other our Lives, our Fortunes and our sacred Honor.</a:t>
            </a:r>
          </a:p>
          <a:p>
            <a:endParaRPr lang="en-US" dirty="0"/>
          </a:p>
          <a:p>
            <a:endParaRPr lang="en-US" dirty="0"/>
          </a:p>
        </p:txBody>
      </p:sp>
    </p:spTree>
    <p:extLst>
      <p:ext uri="{BB962C8B-B14F-4D97-AF65-F5344CB8AC3E}">
        <p14:creationId xmlns:p14="http://schemas.microsoft.com/office/powerpoint/2010/main" val="2302131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American taxpayers</a:t>
            </a:r>
            <a:endParaRPr lang="en-US" dirty="0"/>
          </a:p>
        </p:txBody>
      </p:sp>
      <p:sp>
        <p:nvSpPr>
          <p:cNvPr id="7" name="Content Placeholder 6"/>
          <p:cNvSpPr>
            <a:spLocks noGrp="1"/>
          </p:cNvSpPr>
          <p:nvPr>
            <p:ph idx="1"/>
          </p:nvPr>
        </p:nvSpPr>
        <p:spPr/>
        <p:txBody>
          <a:bodyPr>
            <a:normAutofit fontScale="92500" lnSpcReduction="10000"/>
          </a:bodyPr>
          <a:lstStyle/>
          <a:p>
            <a:r>
              <a:rPr lang="en-US" dirty="0" smtClean="0"/>
              <a:t>It is important to remember that Americans paid less in taxes than anyone living in England.  Some historians estimate that American colonists paid approximately 1/26</a:t>
            </a:r>
            <a:r>
              <a:rPr lang="en-US" baseline="30000" dirty="0" smtClean="0"/>
              <a:t>th</a:t>
            </a:r>
            <a:r>
              <a:rPr lang="en-US" dirty="0" smtClean="0"/>
              <a:t> that of Englishmen on the island.</a:t>
            </a:r>
          </a:p>
          <a:p>
            <a:r>
              <a:rPr lang="en-US" dirty="0" smtClean="0"/>
              <a:t>Importers who attempted to avoid paying duties were largely successful.  When Lord Grenville came to power after the French and Indian War, he discovered that the British were paying officials over ₤7000 to collect around ₤2000 in taxes.  This system, obviously, would not do!</a:t>
            </a:r>
          </a:p>
          <a:p>
            <a:r>
              <a:rPr lang="en-US" dirty="0" smtClean="0"/>
              <a:t>Since England seemed to be fighting a losing battle with American colonists when it came to the collection of taxes – after a long period of salutary neglect – a revision of the old system seemed to be in order. </a:t>
            </a:r>
            <a:endParaRPr lang="en-US" dirty="0"/>
          </a:p>
        </p:txBody>
      </p:sp>
    </p:spTree>
    <p:extLst>
      <p:ext uri="{BB962C8B-B14F-4D97-AF65-F5344CB8AC3E}">
        <p14:creationId xmlns:p14="http://schemas.microsoft.com/office/powerpoint/2010/main" val="1835653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Sugar Act - 1764</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Like many of the acts proposed during the Colonial Period in order to raise revenues, the Sugar Act actually </a:t>
            </a:r>
            <a:r>
              <a:rPr lang="en-US" i="1" u="sng" dirty="0" smtClean="0"/>
              <a:t>lowered the tax </a:t>
            </a:r>
            <a:r>
              <a:rPr lang="en-US" dirty="0" smtClean="0"/>
              <a:t>on imported sugar.  But it also gave customs officials greater power to enforce the rules – authorizing them to gain warrants, or </a:t>
            </a:r>
            <a:r>
              <a:rPr lang="en-US" i="1" dirty="0" smtClean="0"/>
              <a:t>writs of assistance </a:t>
            </a:r>
            <a:r>
              <a:rPr lang="en-US" dirty="0" smtClean="0"/>
              <a:t>– to search ships and warehouses throughout the colonies in order to seize and tax the goods.</a:t>
            </a:r>
          </a:p>
          <a:p>
            <a:r>
              <a:rPr lang="en-US" dirty="0" smtClean="0"/>
              <a:t>The law also stipulated that those accused of transgressions would be put on trial before vice-admiralty courts instead of before juries.  The appointed judges would presumably be far less sympathetic to the smugglers.</a:t>
            </a:r>
          </a:p>
          <a:p>
            <a:r>
              <a:rPr lang="en-US" dirty="0" smtClean="0"/>
              <a:t>The Parliament frequently attempted to raise greater revenues by simply encouraging compliance with the taxes, rather than attempting to raise the taxes. </a:t>
            </a:r>
          </a:p>
          <a:p>
            <a:endParaRPr lang="en-US" dirty="0"/>
          </a:p>
        </p:txBody>
      </p:sp>
    </p:spTree>
    <p:extLst>
      <p:ext uri="{BB962C8B-B14F-4D97-AF65-F5344CB8AC3E}">
        <p14:creationId xmlns:p14="http://schemas.microsoft.com/office/powerpoint/2010/main" val="2040223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 of 1765</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the Sugar Act went by without provoking any major emergencies, the Stamp Act of 1765 did not.</a:t>
            </a:r>
          </a:p>
          <a:p>
            <a:r>
              <a:rPr lang="en-US" dirty="0" smtClean="0"/>
              <a:t>The major difference, in the mind of the colonists, was that this was an “internal” tax – one which applied to domestic activities in the colonies themselves – as a opposed to an “external” tax governing trade between nations.</a:t>
            </a:r>
          </a:p>
          <a:p>
            <a:r>
              <a:rPr lang="en-US" dirty="0" smtClean="0"/>
              <a:t>Taxing merchants or import/export specialists was not considered as invasive – first, that class of individual had more income to tax; secondly, they could pass taxes on to consumers without suffering egregious losses.</a:t>
            </a:r>
          </a:p>
          <a:p>
            <a:r>
              <a:rPr lang="en-US" dirty="0" smtClean="0"/>
              <a:t>The ₤160,000 Parliament believed would be raised by the tax would not cover even 20% of the taxes needed to support the army abroad; hence, to Parliament, this tax seemed more than reasonable.</a:t>
            </a:r>
          </a:p>
        </p:txBody>
      </p:sp>
    </p:spTree>
    <p:extLst>
      <p:ext uri="{BB962C8B-B14F-4D97-AF65-F5344CB8AC3E}">
        <p14:creationId xmlns:p14="http://schemas.microsoft.com/office/powerpoint/2010/main" val="767779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Interpretations</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Marxist historians, or economic determinists, would suggest that the American objected to paying this tax because it robbed them of property –and the opportunity to gain property.</a:t>
            </a:r>
          </a:p>
          <a:p>
            <a:pPr marL="114300" indent="0">
              <a:buNone/>
            </a:pPr>
            <a:endParaRPr lang="en-US" dirty="0"/>
          </a:p>
          <a:p>
            <a:pPr marL="114300" indent="0">
              <a:buNone/>
            </a:pPr>
            <a:r>
              <a:rPr lang="en-US" dirty="0" smtClean="0"/>
              <a:t>				VS.</a:t>
            </a:r>
          </a:p>
          <a:p>
            <a:pPr marL="114300" indent="0">
              <a:buNone/>
            </a:pPr>
            <a:endParaRPr lang="en-US" dirty="0"/>
          </a:p>
          <a:p>
            <a:pPr marL="114300" indent="0">
              <a:buNone/>
            </a:pPr>
            <a:r>
              <a:rPr lang="en-US" dirty="0" smtClean="0"/>
              <a:t>A more convincing school of thought is that American objected to the </a:t>
            </a:r>
            <a:r>
              <a:rPr lang="en-US" i="1" u="sng" dirty="0" smtClean="0"/>
              <a:t>principle of taxation </a:t>
            </a:r>
            <a:r>
              <a:rPr lang="en-US" dirty="0" smtClean="0"/>
              <a:t>– that in this case, a tax being collected domestically was not approved by any representative body.  “Taxation Without Representation” was akin to slavery, in the minds of English Colonial Americans.</a:t>
            </a:r>
            <a:endParaRPr lang="en-US" dirty="0"/>
          </a:p>
        </p:txBody>
      </p:sp>
    </p:spTree>
    <p:extLst>
      <p:ext uri="{BB962C8B-B14F-4D97-AF65-F5344CB8AC3E}">
        <p14:creationId xmlns:p14="http://schemas.microsoft.com/office/powerpoint/2010/main" val="40551673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1014</TotalTime>
  <Words>4833</Words>
  <Application>Microsoft Office PowerPoint</Application>
  <PresentationFormat>On-screen Show (4:3)</PresentationFormat>
  <Paragraphs>206</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Apothecary</vt:lpstr>
      <vt:lpstr>The Origins of the American Revolution</vt:lpstr>
      <vt:lpstr>The Basic Timeline of Events</vt:lpstr>
      <vt:lpstr>The French and Indian War</vt:lpstr>
      <vt:lpstr>Native Americans retreat</vt:lpstr>
      <vt:lpstr>Retiring the English Debt</vt:lpstr>
      <vt:lpstr>American taxpayers</vt:lpstr>
      <vt:lpstr>The Sugar Act - 1764</vt:lpstr>
      <vt:lpstr>The Stamp Act of 1765</vt:lpstr>
      <vt:lpstr>Historical Interpretations</vt:lpstr>
      <vt:lpstr>John Locke on Taxation</vt:lpstr>
      <vt:lpstr>Virtual Representation</vt:lpstr>
      <vt:lpstr>Division of Government</vt:lpstr>
      <vt:lpstr>Englishmen</vt:lpstr>
      <vt:lpstr>Reaction to the Stamp Act</vt:lpstr>
      <vt:lpstr>The Stamp Act Congress</vt:lpstr>
      <vt:lpstr>The Death of the Stamp Act</vt:lpstr>
      <vt:lpstr>Declaratory Act</vt:lpstr>
      <vt:lpstr>The Townshend Acts</vt:lpstr>
      <vt:lpstr>The Quartering Acts</vt:lpstr>
      <vt:lpstr>Boycotts and Non-importation</vt:lpstr>
      <vt:lpstr>John Hancock’s Liberty</vt:lpstr>
      <vt:lpstr>The Boston Massacre</vt:lpstr>
      <vt:lpstr>The Boston Massacre</vt:lpstr>
      <vt:lpstr>The Repeal of the Townshend Act</vt:lpstr>
      <vt:lpstr>Structural Conflicts remain</vt:lpstr>
      <vt:lpstr>The Boston Tea Party</vt:lpstr>
      <vt:lpstr>The Boston Tea Party</vt:lpstr>
      <vt:lpstr>The Boston Tea Party</vt:lpstr>
      <vt:lpstr>The intolerable Acts</vt:lpstr>
      <vt:lpstr>The quebec act</vt:lpstr>
      <vt:lpstr>The First Continental Congress</vt:lpstr>
      <vt:lpstr>Declaration of Rights and Grievances </vt:lpstr>
      <vt:lpstr>The Suffolk Resolves</vt:lpstr>
      <vt:lpstr>“Blows Must Decide”</vt:lpstr>
      <vt:lpstr>The Battles of Lexington and Concord: “the Shot heard ‘round the World”</vt:lpstr>
      <vt:lpstr>Lexington and Concord</vt:lpstr>
      <vt:lpstr>Bunker hill</vt:lpstr>
      <vt:lpstr>The Olive Branch Petition</vt:lpstr>
      <vt:lpstr>Thomas Paine’s Common Sense</vt:lpstr>
      <vt:lpstr>Thomas Paine’s Common Sense</vt:lpstr>
      <vt:lpstr>Thomas Paine’s Common Sense</vt:lpstr>
      <vt:lpstr>The Declaration of Independence</vt:lpstr>
      <vt:lpstr>The Declaration of Independence</vt:lpstr>
      <vt:lpstr>The Declaration of Independence</vt:lpstr>
      <vt:lpstr>The Declaration of Independence</vt:lpstr>
      <vt:lpstr>The declaration of Independece – A Long train of abuses</vt:lpstr>
      <vt:lpstr>The Declaration of Independence – A long Train of Abuses</vt:lpstr>
      <vt:lpstr>The declaration of Independence – A long train of abuses</vt:lpstr>
      <vt:lpstr>The Declaration of Independence  - A long train of abuses</vt:lpstr>
      <vt:lpstr>Declaration of Independence –  conclusion</vt:lpstr>
      <vt:lpstr>Declaration of Independence –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American REvolution</dc:title>
  <dc:creator>Adam</dc:creator>
  <cp:lastModifiedBy>Adam</cp:lastModifiedBy>
  <cp:revision>40</cp:revision>
  <dcterms:created xsi:type="dcterms:W3CDTF">2013-02-05T15:43:51Z</dcterms:created>
  <dcterms:modified xsi:type="dcterms:W3CDTF">2013-02-07T01:37:49Z</dcterms:modified>
</cp:coreProperties>
</file>